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256" r:id="rId2"/>
    <p:sldId id="260" r:id="rId3"/>
    <p:sldId id="262" r:id="rId4"/>
    <p:sldId id="258" r:id="rId5"/>
    <p:sldId id="261" r:id="rId6"/>
    <p:sldId id="263" r:id="rId7"/>
    <p:sldId id="264" r:id="rId8"/>
    <p:sldId id="265" r:id="rId9"/>
    <p:sldId id="266" r:id="rId10"/>
    <p:sldId id="267" r:id="rId11"/>
    <p:sldId id="268" r:id="rId12"/>
    <p:sldId id="269" r:id="rId13"/>
    <p:sldId id="257" r:id="rId14"/>
    <p:sldId id="27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thania Rockwood" initials="NR" lastIdx="1" clrIdx="0">
    <p:extLst>
      <p:ext uri="{19B8F6BF-5375-455C-9EA6-DF929625EA0E}">
        <p15:presenceInfo xmlns:p15="http://schemas.microsoft.com/office/powerpoint/2012/main" userId="Nathania Rockwoo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5F5F5"/>
    <a:srgbClr val="471967"/>
    <a:srgbClr val="440654"/>
    <a:srgbClr val="33618E"/>
    <a:srgbClr val="FEE825"/>
    <a:srgbClr val="1A1A1A"/>
    <a:srgbClr val="2929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6357" autoAdjust="0"/>
  </p:normalViewPr>
  <p:slideViewPr>
    <p:cSldViewPr snapToGrid="0">
      <p:cViewPr varScale="1">
        <p:scale>
          <a:sx n="110" d="100"/>
          <a:sy n="110" d="100"/>
        </p:scale>
        <p:origin x="63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3B3E21-590C-400E-90CF-3EF5564AA720}" type="datetimeFigureOut">
              <a:rPr lang="en-US" smtClean="0"/>
              <a:t>8/19/2020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204F7A-738D-4758-AAA0-E23B7CE10864}" type="slidenum">
              <a:rPr lang="en-US" smtClean="0"/>
              <a:t>‹#›</a:t>
            </a:fld>
            <a:endParaRPr lang="en-US"/>
          </a:p>
        </p:txBody>
      </p:sp>
    </p:spTree>
    <p:extLst>
      <p:ext uri="{BB962C8B-B14F-4D97-AF65-F5344CB8AC3E}">
        <p14:creationId xmlns:p14="http://schemas.microsoft.com/office/powerpoint/2010/main" val="910109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[NATHANIA]</a:t>
            </a:r>
          </a:p>
          <a:p>
            <a:endParaRPr lang="en-US" dirty="0"/>
          </a:p>
          <a:p>
            <a:r>
              <a:rPr lang="en-US" dirty="0"/>
              <a:t>Good evening!</a:t>
            </a:r>
          </a:p>
          <a:p>
            <a:endParaRPr lang="en-US" dirty="0"/>
          </a:p>
          <a:p>
            <a:r>
              <a:rPr lang="en-US" dirty="0"/>
              <a:t>For the past few weeks, my groupmate, </a:t>
            </a:r>
            <a:r>
              <a:rPr lang="en-US" dirty="0" err="1"/>
              <a:t>Shazia</a:t>
            </a:r>
            <a:r>
              <a:rPr lang="en-US" dirty="0"/>
              <a:t>, and myself have been working on this project we present to you today. As you can see, we worked on this project as a 2-woman team, and hope to meet and exceed your expectations as all other teams that have more than 2 people.</a:t>
            </a:r>
          </a:p>
          <a:p>
            <a:endParaRPr lang="en-US" dirty="0"/>
          </a:p>
          <a:p>
            <a:r>
              <a:rPr lang="en-US" dirty="0"/>
              <a:t>The title of our project as you can see on the screen is the risk of pneumonia in COVID-19 Patients Based on Comorbidities.</a:t>
            </a:r>
          </a:p>
          <a:p>
            <a:endParaRPr lang="en-US" dirty="0"/>
          </a:p>
          <a:p>
            <a:r>
              <a:rPr lang="en-US" dirty="0"/>
              <a:t>I will go in detail as to why we chose this topic in the following slides…so let’s get started!</a:t>
            </a:r>
          </a:p>
        </p:txBody>
      </p:sp>
      <p:sp>
        <p:nvSpPr>
          <p:cNvPr id="4" name="Slide Number Placeholder 3"/>
          <p:cNvSpPr>
            <a:spLocks noGrp="1"/>
          </p:cNvSpPr>
          <p:nvPr>
            <p:ph type="sldNum" sz="quarter" idx="5"/>
          </p:nvPr>
        </p:nvSpPr>
        <p:spPr/>
        <p:txBody>
          <a:bodyPr/>
          <a:lstStyle/>
          <a:p>
            <a:fld id="{D6204F7A-738D-4758-AAA0-E23B7CE10864}" type="slidenum">
              <a:rPr lang="en-US" smtClean="0"/>
              <a:t>1</a:t>
            </a:fld>
            <a:endParaRPr lang="en-US"/>
          </a:p>
        </p:txBody>
      </p:sp>
    </p:spTree>
    <p:extLst>
      <p:ext uri="{BB962C8B-B14F-4D97-AF65-F5344CB8AC3E}">
        <p14:creationId xmlns:p14="http://schemas.microsoft.com/office/powerpoint/2010/main" val="10894192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[SHAZIA]</a:t>
            </a:r>
          </a:p>
          <a:p>
            <a:pPr marL="285750" indent="-285750" rtl="0">
              <a:spcBef>
                <a:spcPts val="1200"/>
              </a:spcBef>
              <a:spcAft>
                <a:spcPts val="1200"/>
              </a:spcAft>
              <a:buFont typeface="Arial" panose="020B0604020202020204" pitchFamily="34" charset="0"/>
              <a:buChar char="•"/>
            </a:pPr>
            <a:r>
              <a:rPr lang="en-US" sz="1800" b="0" i="0" u="none" strike="noStrike" dirty="0">
                <a:solidFill>
                  <a:srgbClr val="202124"/>
                </a:solidFill>
                <a:effectLst/>
                <a:latin typeface="Roboto"/>
              </a:rPr>
              <a:t>The ROC curve (receiver operating characteristic curve) is a graph showing the performance of the classification model at all classification thresholds. With two parameters, the True Positive Rate and the False Positive Rate. AUC stands for "Area under the ROC Curve" and measures the entire two-dimensional area underneath the entire ROC curve, which, in this case, is 0.59. 0.59 is the probability that the supervised machine learning logistic regression model ranks a random positive example more highly than a random negative example.</a:t>
            </a:r>
          </a:p>
          <a:p>
            <a:pPr marL="0" indent="0" rtl="0">
              <a:spcBef>
                <a:spcPts val="1200"/>
              </a:spcBef>
              <a:spcAft>
                <a:spcPts val="1200"/>
              </a:spcAft>
              <a:buFont typeface="Arial" panose="020B0604020202020204" pitchFamily="34" charset="0"/>
              <a:buNone/>
            </a:pPr>
            <a:endParaRPr lang="en-US" b="0" dirty="0">
              <a:effectLst/>
            </a:endParaRPr>
          </a:p>
          <a:p>
            <a:pPr marL="285750" indent="-285750" rtl="0">
              <a:spcBef>
                <a:spcPts val="0"/>
              </a:spcBef>
              <a:spcAft>
                <a:spcPts val="0"/>
              </a:spcAft>
              <a:buFont typeface="Arial" panose="020B0604020202020204" pitchFamily="34" charset="0"/>
              <a:buChar char="•"/>
            </a:pPr>
            <a:r>
              <a:rPr lang="en-US" sz="1800" b="0" i="0" u="none" strike="noStrike" dirty="0">
                <a:solidFill>
                  <a:srgbClr val="2B2B2B"/>
                </a:solidFill>
                <a:effectLst/>
                <a:latin typeface="Roboto"/>
              </a:rPr>
              <a:t>The confusion matrix is the table of true positives, false positives, true negatives, and false negatives from the application of the logistic regression model on the data set when predicting the incidence of pneumonia in patients with COVID-19. </a:t>
            </a:r>
            <a:endParaRPr lang="en-US" b="0" dirty="0">
              <a:effectLst/>
            </a:endParaRPr>
          </a:p>
          <a:p>
            <a:br>
              <a:rPr lang="en-US" dirty="0"/>
            </a:br>
            <a:endParaRPr lang="en-US" b="1" dirty="0"/>
          </a:p>
        </p:txBody>
      </p:sp>
      <p:sp>
        <p:nvSpPr>
          <p:cNvPr id="4" name="Slide Number Placeholder 3"/>
          <p:cNvSpPr>
            <a:spLocks noGrp="1"/>
          </p:cNvSpPr>
          <p:nvPr>
            <p:ph type="sldNum" sz="quarter" idx="5"/>
          </p:nvPr>
        </p:nvSpPr>
        <p:spPr/>
        <p:txBody>
          <a:bodyPr/>
          <a:lstStyle/>
          <a:p>
            <a:fld id="{D6204F7A-738D-4758-AAA0-E23B7CE10864}" type="slidenum">
              <a:rPr lang="en-US" smtClean="0"/>
              <a:t>10</a:t>
            </a:fld>
            <a:endParaRPr lang="en-US"/>
          </a:p>
        </p:txBody>
      </p:sp>
    </p:spTree>
    <p:extLst>
      <p:ext uri="{BB962C8B-B14F-4D97-AF65-F5344CB8AC3E}">
        <p14:creationId xmlns:p14="http://schemas.microsoft.com/office/powerpoint/2010/main" val="1797116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[SHAZIA]</a:t>
            </a:r>
          </a:p>
          <a:p>
            <a:r>
              <a:rPr lang="en-US" sz="1800" b="0" i="0" u="none" strike="noStrike" dirty="0">
                <a:solidFill>
                  <a:srgbClr val="2B2B2B"/>
                </a:solidFill>
                <a:effectLst/>
                <a:latin typeface="Roboto"/>
              </a:rPr>
              <a:t>And finally, the classification report shows the precision for prediction of no pneumonia and pneumonia are slightly misaligned with each other.</a:t>
            </a:r>
          </a:p>
          <a:p>
            <a:endParaRPr lang="en-US" sz="1800" b="0" i="0" u="none" strike="noStrike" dirty="0">
              <a:solidFill>
                <a:srgbClr val="2B2B2B"/>
              </a:solidFill>
              <a:effectLst/>
              <a:latin typeface="Roboto"/>
            </a:endParaRPr>
          </a:p>
          <a:p>
            <a:r>
              <a:rPr lang="en-US" sz="1800" b="0" i="0" u="none" strike="noStrike" dirty="0">
                <a:solidFill>
                  <a:srgbClr val="2B2B2B"/>
                </a:solidFill>
                <a:effectLst/>
                <a:latin typeface="Roboto"/>
              </a:rPr>
              <a:t>However, the recall (sensitivity) for predicting pneumonia is much lower than it is for predicting an absence of pneumonia.</a:t>
            </a:r>
          </a:p>
          <a:p>
            <a:endParaRPr lang="en-US" sz="1800" b="0" i="0" u="none" strike="noStrike" dirty="0">
              <a:solidFill>
                <a:srgbClr val="2B2B2B"/>
              </a:solidFill>
              <a:effectLst/>
              <a:latin typeface="Roboto"/>
            </a:endParaRPr>
          </a:p>
          <a:p>
            <a:r>
              <a:rPr lang="en-US" sz="1800" b="0" i="0" u="none" strike="noStrike" dirty="0">
                <a:solidFill>
                  <a:srgbClr val="2B2B2B"/>
                </a:solidFill>
                <a:effectLst/>
                <a:latin typeface="Roboto"/>
              </a:rPr>
              <a:t>The lower recall for pneumonia is reflected in the dropped F1 score as well. Recall for those with pneumonia is low, which is indicative of a large number of false negatives.</a:t>
            </a:r>
          </a:p>
          <a:p>
            <a:endParaRPr lang="en-US" sz="1800" b="0" i="0" u="none" strike="noStrike" dirty="0">
              <a:solidFill>
                <a:srgbClr val="2B2B2B"/>
              </a:solidFill>
              <a:effectLst/>
              <a:latin typeface="Roboto"/>
            </a:endParaRPr>
          </a:p>
          <a:p>
            <a:r>
              <a:rPr lang="en-US" sz="1800" b="0" i="0" u="none" strike="noStrike" dirty="0">
                <a:solidFill>
                  <a:srgbClr val="2B2B2B"/>
                </a:solidFill>
                <a:effectLst/>
                <a:latin typeface="Roboto"/>
              </a:rPr>
              <a:t>However, the accuracy score is relatively high, with a score of 0.72. </a:t>
            </a:r>
            <a:endParaRPr lang="en-US" dirty="0"/>
          </a:p>
        </p:txBody>
      </p:sp>
      <p:sp>
        <p:nvSpPr>
          <p:cNvPr id="4" name="Slide Number Placeholder 3"/>
          <p:cNvSpPr>
            <a:spLocks noGrp="1"/>
          </p:cNvSpPr>
          <p:nvPr>
            <p:ph type="sldNum" sz="quarter" idx="5"/>
          </p:nvPr>
        </p:nvSpPr>
        <p:spPr/>
        <p:txBody>
          <a:bodyPr/>
          <a:lstStyle/>
          <a:p>
            <a:fld id="{D6204F7A-738D-4758-AAA0-E23B7CE10864}" type="slidenum">
              <a:rPr lang="en-US" smtClean="0"/>
              <a:t>11</a:t>
            </a:fld>
            <a:endParaRPr lang="en-US"/>
          </a:p>
        </p:txBody>
      </p:sp>
    </p:spTree>
    <p:extLst>
      <p:ext uri="{BB962C8B-B14F-4D97-AF65-F5344CB8AC3E}">
        <p14:creationId xmlns:p14="http://schemas.microsoft.com/office/powerpoint/2010/main" val="1813671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[NATHANIA]</a:t>
            </a:r>
            <a:endParaRPr lang="en-US" b="0" dirty="0"/>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ssistant"/>
              </a:rPr>
              <a:t>And with that, our analysis is completed, and we have come up with a couple recommendations for further analysis.</a:t>
            </a:r>
          </a:p>
          <a:p>
            <a:pPr marL="285750" indent="-285750"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Assistant"/>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ssistant"/>
              </a:rPr>
              <a:t>Some of our recommendations include finding other reliable data sources from other countries that that the same or additional attributes to compare and contrast</a:t>
            </a:r>
          </a:p>
          <a:p>
            <a:pPr marL="285750" indent="-285750"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Assistant"/>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ssistant"/>
              </a:rPr>
              <a:t>Having a reliable source of data would also mean that we could draw more accurate conclusions. The problem with our data is that COVID-19 data is new and it can be misinformed at this early state. Doing this study at a later date in time (if and when COVID ends), may be able to tell us a different and more accurate story.</a:t>
            </a:r>
          </a:p>
          <a:p>
            <a:endParaRPr lang="en-US" b="1" dirty="0"/>
          </a:p>
        </p:txBody>
      </p:sp>
      <p:sp>
        <p:nvSpPr>
          <p:cNvPr id="4" name="Slide Number Placeholder 3"/>
          <p:cNvSpPr>
            <a:spLocks noGrp="1"/>
          </p:cNvSpPr>
          <p:nvPr>
            <p:ph type="sldNum" sz="quarter" idx="5"/>
          </p:nvPr>
        </p:nvSpPr>
        <p:spPr/>
        <p:txBody>
          <a:bodyPr/>
          <a:lstStyle/>
          <a:p>
            <a:fld id="{D6204F7A-738D-4758-AAA0-E23B7CE10864}" type="slidenum">
              <a:rPr lang="en-US" smtClean="0"/>
              <a:t>12</a:t>
            </a:fld>
            <a:endParaRPr lang="en-US"/>
          </a:p>
        </p:txBody>
      </p:sp>
    </p:spTree>
    <p:extLst>
      <p:ext uri="{BB962C8B-B14F-4D97-AF65-F5344CB8AC3E}">
        <p14:creationId xmlns:p14="http://schemas.microsoft.com/office/powerpoint/2010/main" val="307395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[NATHANIA]</a:t>
            </a:r>
          </a:p>
          <a:p>
            <a:endParaRPr lang="en-US" dirty="0"/>
          </a:p>
          <a:p>
            <a:r>
              <a:rPr lang="en-US" dirty="0"/>
              <a:t>This is a video recording or our dashboard where you can click through the different variables of the dataset</a:t>
            </a:r>
          </a:p>
        </p:txBody>
      </p:sp>
      <p:sp>
        <p:nvSpPr>
          <p:cNvPr id="4" name="Slide Number Placeholder 3"/>
          <p:cNvSpPr>
            <a:spLocks noGrp="1"/>
          </p:cNvSpPr>
          <p:nvPr>
            <p:ph type="sldNum" sz="quarter" idx="5"/>
          </p:nvPr>
        </p:nvSpPr>
        <p:spPr/>
        <p:txBody>
          <a:bodyPr/>
          <a:lstStyle/>
          <a:p>
            <a:fld id="{D6204F7A-738D-4758-AAA0-E23B7CE10864}" type="slidenum">
              <a:rPr lang="en-US" smtClean="0"/>
              <a:t>13</a:t>
            </a:fld>
            <a:endParaRPr lang="en-US"/>
          </a:p>
        </p:txBody>
      </p:sp>
    </p:spTree>
    <p:extLst>
      <p:ext uri="{BB962C8B-B14F-4D97-AF65-F5344CB8AC3E}">
        <p14:creationId xmlns:p14="http://schemas.microsoft.com/office/powerpoint/2010/main" val="387332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[NATHANIA]</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On that note, thank you for giving us the opportunity to present this project to you. If you’d like to go through our project in more detail, this is the link to the GitHub repository and the link to the dashboard.</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Any questions/comments/feedback?</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D6204F7A-738D-4758-AAA0-E23B7CE10864}" type="slidenum">
              <a:rPr lang="en-US" smtClean="0"/>
              <a:t>14</a:t>
            </a:fld>
            <a:endParaRPr lang="en-US"/>
          </a:p>
        </p:txBody>
      </p:sp>
    </p:spTree>
    <p:extLst>
      <p:ext uri="{BB962C8B-B14F-4D97-AF65-F5344CB8AC3E}">
        <p14:creationId xmlns:p14="http://schemas.microsoft.com/office/powerpoint/2010/main" val="1007359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[NATHANIA]</a:t>
            </a:r>
          </a:p>
          <a:p>
            <a:endParaRPr lang="en-US" dirty="0"/>
          </a:p>
          <a:p>
            <a:r>
              <a:rPr lang="en-US" dirty="0"/>
              <a:t>For this presentation, we will go through the following points:</a:t>
            </a:r>
          </a:p>
          <a:p>
            <a:pPr marL="171450" indent="-171450">
              <a:buFontTx/>
              <a:buChar char="-"/>
            </a:pPr>
            <a:r>
              <a:rPr lang="en-US" dirty="0"/>
              <a:t>We will go through what this project is and why we chose the project</a:t>
            </a:r>
          </a:p>
          <a:p>
            <a:pPr marL="171450" indent="-171450">
              <a:buFontTx/>
              <a:buChar char="-"/>
            </a:pPr>
            <a:endParaRPr lang="en-US" dirty="0"/>
          </a:p>
          <a:p>
            <a:pPr marL="171450" indent="-171450">
              <a:buFontTx/>
              <a:buChar char="-"/>
            </a:pPr>
            <a:r>
              <a:rPr lang="en-US" dirty="0"/>
              <a:t>We will go through how we went about this project and how we put it together</a:t>
            </a:r>
          </a:p>
          <a:p>
            <a:pPr marL="171450" indent="-171450">
              <a:buFontTx/>
              <a:buChar char="-"/>
            </a:pPr>
            <a:r>
              <a:rPr lang="en-US" dirty="0"/>
              <a:t>What data we used, the analysis created, and the results we saw</a:t>
            </a:r>
          </a:p>
          <a:p>
            <a:pPr marL="171450" indent="-171450">
              <a:buFontTx/>
              <a:buChar char="-"/>
            </a:pPr>
            <a:r>
              <a:rPr lang="en-US" dirty="0"/>
              <a:t>We’ve also included some recommendations for future analyses, and what we would do differently</a:t>
            </a:r>
          </a:p>
          <a:p>
            <a:pPr marL="171450" indent="-171450">
              <a:buFontTx/>
              <a:buChar char="-"/>
            </a:pPr>
            <a:r>
              <a:rPr lang="en-US" dirty="0"/>
              <a:t>And lastly, I have included a recording of the dashboard, but it is published on Tableau public</a:t>
            </a:r>
          </a:p>
        </p:txBody>
      </p:sp>
      <p:sp>
        <p:nvSpPr>
          <p:cNvPr id="4" name="Slide Number Placeholder 3"/>
          <p:cNvSpPr>
            <a:spLocks noGrp="1"/>
          </p:cNvSpPr>
          <p:nvPr>
            <p:ph type="sldNum" sz="quarter" idx="5"/>
          </p:nvPr>
        </p:nvSpPr>
        <p:spPr/>
        <p:txBody>
          <a:bodyPr/>
          <a:lstStyle/>
          <a:p>
            <a:fld id="{D6204F7A-738D-4758-AAA0-E23B7CE10864}" type="slidenum">
              <a:rPr lang="en-US" smtClean="0"/>
              <a:t>2</a:t>
            </a:fld>
            <a:endParaRPr lang="en-US"/>
          </a:p>
        </p:txBody>
      </p:sp>
    </p:spTree>
    <p:extLst>
      <p:ext uri="{BB962C8B-B14F-4D97-AF65-F5344CB8AC3E}">
        <p14:creationId xmlns:p14="http://schemas.microsoft.com/office/powerpoint/2010/main" val="2662474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start by describing the data that we have to give you a better understanding on what our project is about.</a:t>
            </a:r>
          </a:p>
          <a:p>
            <a:endParaRPr lang="en-US" dirty="0"/>
          </a:p>
          <a:p>
            <a:r>
              <a:rPr lang="en-US" dirty="0"/>
              <a:t>After a couple days of scrambling to find something useful, we landed on this dataset from Kaggle.</a:t>
            </a:r>
          </a:p>
          <a:p>
            <a:pPr marL="171450" indent="-171450">
              <a:buFontTx/>
              <a:buChar char="-"/>
            </a:pPr>
            <a:r>
              <a:rPr lang="en-US" dirty="0"/>
              <a:t>The data was obtained from the Mexican Government’s dataset on overpopulated hospitals with COVID patients</a:t>
            </a:r>
          </a:p>
          <a:p>
            <a:pPr marL="171450" indent="-171450">
              <a:buFontTx/>
              <a:buChar char="-"/>
            </a:pPr>
            <a:r>
              <a:rPr lang="en-US" dirty="0"/>
              <a:t>This dataset initially had over 500,000 data points, however after it was cleaned up, we narrowed it down to around 50,000</a:t>
            </a:r>
          </a:p>
          <a:p>
            <a:pPr marL="171450" indent="-171450">
              <a:buFontTx/>
              <a:buChar char="-"/>
            </a:pPr>
            <a:r>
              <a:rPr lang="en-US" dirty="0"/>
              <a:t>This data had around 23 columns, 19 of which were descriptions of the patients and other health conditions they had</a:t>
            </a:r>
          </a:p>
          <a:p>
            <a:pPr marL="171450" indent="-171450">
              <a:buFontTx/>
              <a:buChar char="-"/>
            </a:pPr>
            <a:r>
              <a:rPr lang="en-US" dirty="0"/>
              <a:t>This dataset also had data mentioning if the subjects were COVID positive or COVID negative patients</a:t>
            </a:r>
          </a:p>
        </p:txBody>
      </p:sp>
      <p:sp>
        <p:nvSpPr>
          <p:cNvPr id="4" name="Slide Number Placeholder 3"/>
          <p:cNvSpPr>
            <a:spLocks noGrp="1"/>
          </p:cNvSpPr>
          <p:nvPr>
            <p:ph type="sldNum" sz="quarter" idx="5"/>
          </p:nvPr>
        </p:nvSpPr>
        <p:spPr/>
        <p:txBody>
          <a:bodyPr/>
          <a:lstStyle/>
          <a:p>
            <a:fld id="{D6204F7A-738D-4758-AAA0-E23B7CE10864}" type="slidenum">
              <a:rPr lang="en-US" smtClean="0"/>
              <a:t>3</a:t>
            </a:fld>
            <a:endParaRPr lang="en-US"/>
          </a:p>
        </p:txBody>
      </p:sp>
    </p:spTree>
    <p:extLst>
      <p:ext uri="{BB962C8B-B14F-4D97-AF65-F5344CB8AC3E}">
        <p14:creationId xmlns:p14="http://schemas.microsoft.com/office/powerpoint/2010/main" val="3225932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[NATHANIA]</a:t>
            </a:r>
          </a:p>
          <a:p>
            <a:endParaRPr lang="en-US" b="0" dirty="0"/>
          </a:p>
          <a:p>
            <a:pPr marL="171450" indent="-171450">
              <a:buFontTx/>
              <a:buChar char="-"/>
            </a:pPr>
            <a:r>
              <a:rPr lang="en-US" b="0" dirty="0"/>
              <a:t>From the data that we found, we were able to come up with a hypothesis that we thought we could prove and drive results from</a:t>
            </a:r>
          </a:p>
          <a:p>
            <a:pPr marL="171450" indent="-171450">
              <a:buFontTx/>
              <a:buChar char="-"/>
            </a:pPr>
            <a:r>
              <a:rPr lang="en-US" b="0" dirty="0"/>
              <a:t>Since COVID is still unfortunately relevant, we thought this would be an interesting topic.</a:t>
            </a:r>
          </a:p>
          <a:p>
            <a:pPr marL="171450" indent="-171450">
              <a:buFontTx/>
              <a:buChar char="-"/>
            </a:pPr>
            <a:endParaRPr lang="en-US" b="0" dirty="0"/>
          </a:p>
          <a:p>
            <a:pPr marL="171450" indent="-171450">
              <a:buFontTx/>
              <a:buChar char="-"/>
            </a:pPr>
            <a:r>
              <a:rPr lang="en-US" b="0" dirty="0"/>
              <a:t>We hoped to answer the questions: “Can patients get pneumonia based on X? Their age? The duration from which they felt their symptoms and when they were first admitted? Or will their past respiratory diseases dictate the likelihood of the patients catching pneumonia?”</a:t>
            </a:r>
          </a:p>
          <a:p>
            <a:pPr marL="171450" indent="-171450">
              <a:buFontTx/>
              <a:buChar char="-"/>
            </a:pPr>
            <a:endParaRPr lang="en-US" b="0" dirty="0"/>
          </a:p>
          <a:p>
            <a:pPr marL="171450" indent="-171450">
              <a:buFontTx/>
              <a:buChar char="-"/>
            </a:pPr>
            <a:r>
              <a:rPr lang="en-US" b="0" dirty="0"/>
              <a:t>As these questions arose, we decided a supervised machine learning model would best help us determine the likelihood of patients catching pneumonia.</a:t>
            </a:r>
          </a:p>
          <a:p>
            <a:endParaRPr lang="en-US" b="0" dirty="0"/>
          </a:p>
        </p:txBody>
      </p:sp>
      <p:sp>
        <p:nvSpPr>
          <p:cNvPr id="4" name="Slide Number Placeholder 3"/>
          <p:cNvSpPr>
            <a:spLocks noGrp="1"/>
          </p:cNvSpPr>
          <p:nvPr>
            <p:ph type="sldNum" sz="quarter" idx="5"/>
          </p:nvPr>
        </p:nvSpPr>
        <p:spPr/>
        <p:txBody>
          <a:bodyPr/>
          <a:lstStyle/>
          <a:p>
            <a:fld id="{D6204F7A-738D-4758-AAA0-E23B7CE10864}" type="slidenum">
              <a:rPr lang="en-US" smtClean="0"/>
              <a:t>4</a:t>
            </a:fld>
            <a:endParaRPr lang="en-US"/>
          </a:p>
        </p:txBody>
      </p:sp>
    </p:spTree>
    <p:extLst>
      <p:ext uri="{BB962C8B-B14F-4D97-AF65-F5344CB8AC3E}">
        <p14:creationId xmlns:p14="http://schemas.microsoft.com/office/powerpoint/2010/main" val="1250911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[NATHANIA]</a:t>
            </a:r>
          </a:p>
          <a:p>
            <a:endParaRPr lang="en-US" b="0" dirty="0"/>
          </a:p>
          <a:p>
            <a:r>
              <a:rPr lang="en-US" b="0" dirty="0"/>
              <a:t>I will now walk you through the “how”</a:t>
            </a:r>
          </a:p>
          <a:p>
            <a:endParaRPr lang="en-US" b="0" dirty="0"/>
          </a:p>
          <a:p>
            <a:pPr rtl="0" fontAlgn="base">
              <a:spcBef>
                <a:spcPts val="0"/>
              </a:spcBef>
              <a:spcAft>
                <a:spcPts val="0"/>
              </a:spcAft>
              <a:buFont typeface="Arial" panose="020B0604020202020204" pitchFamily="34" charset="0"/>
              <a:buNone/>
            </a:pPr>
            <a:r>
              <a:rPr lang="en-US" sz="1800" b="0" i="0" u="none" strike="noStrike" dirty="0">
                <a:solidFill>
                  <a:srgbClr val="000000"/>
                </a:solidFill>
                <a:effectLst/>
                <a:latin typeface="Comfortaa"/>
              </a:rPr>
              <a:t>As I mentioned earlier, we were a small group as we started. It may have made the first part of the project a little difficult trying to hustle which roles each person was going to play, but we managed. </a:t>
            </a:r>
          </a:p>
          <a:p>
            <a:pPr marL="285750" indent="-285750" rtl="0" fontAlgn="base">
              <a:spcBef>
                <a:spcPts val="0"/>
              </a:spcBef>
              <a:spcAft>
                <a:spcPts val="0"/>
              </a:spcAft>
              <a:buFontTx/>
              <a:buChar char="-"/>
            </a:pPr>
            <a:r>
              <a:rPr lang="en-US" sz="1800" b="0" i="0" u="none" strike="noStrike" dirty="0">
                <a:solidFill>
                  <a:srgbClr val="000000"/>
                </a:solidFill>
                <a:effectLst/>
                <a:latin typeface="Comfortaa"/>
              </a:rPr>
              <a:t>We used Google Slides to track our progress and assign each other what needed to be done</a:t>
            </a:r>
          </a:p>
          <a:p>
            <a:pPr marL="285750" indent="-285750" rtl="0" fontAlgn="base">
              <a:spcBef>
                <a:spcPts val="0"/>
              </a:spcBef>
              <a:spcAft>
                <a:spcPts val="0"/>
              </a:spcAft>
              <a:buFontTx/>
              <a:buChar char="-"/>
            </a:pPr>
            <a:r>
              <a:rPr lang="en-US" sz="1800" b="0" i="0" u="none" strike="noStrike" dirty="0">
                <a:solidFill>
                  <a:srgbClr val="000000"/>
                </a:solidFill>
                <a:effectLst/>
                <a:latin typeface="Comfortaa"/>
              </a:rPr>
              <a:t>We agreed that I’d be in charge of logistics and managing the project while </a:t>
            </a:r>
            <a:r>
              <a:rPr lang="en-US" sz="1800" b="0" i="0" u="none" strike="noStrike" dirty="0" err="1">
                <a:solidFill>
                  <a:srgbClr val="000000"/>
                </a:solidFill>
                <a:effectLst/>
                <a:latin typeface="Comfortaa"/>
              </a:rPr>
              <a:t>Shazia</a:t>
            </a:r>
            <a:r>
              <a:rPr lang="en-US" sz="1800" b="0" i="0" u="none" strike="noStrike" dirty="0">
                <a:solidFill>
                  <a:srgbClr val="000000"/>
                </a:solidFill>
                <a:effectLst/>
                <a:latin typeface="Comfortaa"/>
              </a:rPr>
              <a:t> was leading most of the coding and analysis aspect of the project</a:t>
            </a:r>
          </a:p>
          <a:p>
            <a:pPr marL="285750" indent="-285750" rtl="0" fontAlgn="base">
              <a:spcBef>
                <a:spcPts val="0"/>
              </a:spcBef>
              <a:spcAft>
                <a:spcPts val="0"/>
              </a:spcAft>
              <a:buFontTx/>
              <a:buChar char="-"/>
            </a:pPr>
            <a:r>
              <a:rPr lang="en-US" sz="1800" b="0" i="0" u="none" strike="noStrike" dirty="0">
                <a:solidFill>
                  <a:srgbClr val="000000"/>
                </a:solidFill>
                <a:effectLst/>
                <a:latin typeface="Comfortaa"/>
              </a:rPr>
              <a:t>With the use of our GitHub repository, my team was successful in tracking progress throughout this whole project</a:t>
            </a:r>
          </a:p>
          <a:p>
            <a:pPr marL="285750" indent="-285750" rtl="0" fontAlgn="base">
              <a:spcBef>
                <a:spcPts val="0"/>
              </a:spcBef>
              <a:spcAft>
                <a:spcPts val="0"/>
              </a:spcAft>
              <a:buFontTx/>
              <a:buChar char="-"/>
            </a:pPr>
            <a:endParaRPr lang="en-US" sz="1800" b="0" i="0" u="none" strike="noStrike" dirty="0">
              <a:solidFill>
                <a:srgbClr val="000000"/>
              </a:solidFill>
              <a:effectLst/>
              <a:latin typeface="Comfortaa"/>
            </a:endParaRPr>
          </a:p>
          <a:p>
            <a:pPr marL="0" indent="0" rtl="0" fontAlgn="base">
              <a:spcBef>
                <a:spcPts val="0"/>
              </a:spcBef>
              <a:spcAft>
                <a:spcPts val="0"/>
              </a:spcAft>
              <a:buFontTx/>
              <a:buNone/>
            </a:pPr>
            <a:r>
              <a:rPr lang="en-US" sz="1800" b="0" i="0" u="none" strike="noStrike" dirty="0">
                <a:solidFill>
                  <a:srgbClr val="000000"/>
                </a:solidFill>
                <a:effectLst/>
                <a:latin typeface="Comfortaa"/>
              </a:rPr>
              <a:t>In the early stages, we tried to gather as much data as we could find</a:t>
            </a:r>
          </a:p>
          <a:p>
            <a:pPr marL="285750" indent="-285750" rtl="0" fontAlgn="base">
              <a:spcBef>
                <a:spcPts val="0"/>
              </a:spcBef>
              <a:spcAft>
                <a:spcPts val="0"/>
              </a:spcAft>
              <a:buFontTx/>
              <a:buChar char="-"/>
            </a:pPr>
            <a:r>
              <a:rPr lang="en-US" sz="1800" b="0" i="0" u="none" strike="noStrike" dirty="0">
                <a:solidFill>
                  <a:srgbClr val="000000"/>
                </a:solidFill>
                <a:effectLst/>
                <a:latin typeface="Comfortaa"/>
              </a:rPr>
              <a:t>We explored as many resources as we could—scrambling Kaggle datasets, government data that was accessible, and relying on Google to tell us what it had on COVID 19 cases</a:t>
            </a:r>
          </a:p>
          <a:p>
            <a:pPr marL="285750" indent="-285750" rtl="0" fontAlgn="base">
              <a:spcBef>
                <a:spcPts val="0"/>
              </a:spcBef>
              <a:spcAft>
                <a:spcPts val="0"/>
              </a:spcAft>
              <a:buFontTx/>
              <a:buChar char="-"/>
            </a:pPr>
            <a:r>
              <a:rPr lang="en-US" sz="1800" b="0" i="0" u="none" strike="noStrike" dirty="0">
                <a:solidFill>
                  <a:srgbClr val="000000"/>
                </a:solidFill>
                <a:effectLst/>
                <a:latin typeface="Comfortaa"/>
              </a:rPr>
              <a:t>When we finally found the data that we judged would suit our needs, we cleaned it up. Some dates were a bit funky and some data we just didn’t need. </a:t>
            </a:r>
          </a:p>
          <a:p>
            <a:pPr marL="285750" indent="-285750" rtl="0" fontAlgn="base">
              <a:spcBef>
                <a:spcPts val="0"/>
              </a:spcBef>
              <a:spcAft>
                <a:spcPts val="0"/>
              </a:spcAft>
              <a:buFontTx/>
              <a:buChar char="-"/>
            </a:pPr>
            <a:r>
              <a:rPr lang="en-US" sz="1800" b="0" i="0" u="none" strike="noStrike" dirty="0">
                <a:solidFill>
                  <a:srgbClr val="000000"/>
                </a:solidFill>
                <a:effectLst/>
                <a:latin typeface="Comfortaa"/>
              </a:rPr>
              <a:t>We only kept the necessary data we needed for the analysis</a:t>
            </a:r>
          </a:p>
          <a:p>
            <a:pPr marL="285750" indent="-285750" rtl="0" fontAlgn="base">
              <a:spcBef>
                <a:spcPts val="0"/>
              </a:spcBef>
              <a:spcAft>
                <a:spcPts val="0"/>
              </a:spcAft>
              <a:buFontTx/>
              <a:buChar char="-"/>
            </a:pPr>
            <a:r>
              <a:rPr lang="en-US" sz="1800" b="0" i="0" u="none" strike="noStrike" dirty="0">
                <a:solidFill>
                  <a:srgbClr val="000000"/>
                </a:solidFill>
                <a:effectLst/>
                <a:latin typeface="Comfortaa"/>
              </a:rPr>
              <a:t>Part of the cleaning, and after the dates were cleaned, we computed the duration from when the patients were admitted into the hospital to when they started feeling symptoms.</a:t>
            </a:r>
          </a:p>
          <a:p>
            <a:pPr marL="742950" lvl="1" indent="-285750" rtl="0" fontAlgn="base">
              <a:spcBef>
                <a:spcPts val="0"/>
              </a:spcBef>
              <a:spcAft>
                <a:spcPts val="0"/>
              </a:spcAft>
              <a:buFontTx/>
              <a:buChar char="-"/>
            </a:pPr>
            <a:r>
              <a:rPr lang="en-US" sz="1800" b="0" i="0" u="none" strike="noStrike" dirty="0">
                <a:solidFill>
                  <a:srgbClr val="000000"/>
                </a:solidFill>
                <a:effectLst/>
                <a:latin typeface="Comfortaa"/>
              </a:rPr>
              <a:t>We then combined the larger dataset with the computed data using SQL queries and our </a:t>
            </a:r>
            <a:r>
              <a:rPr lang="en-US" sz="1800" b="0" i="0" u="none" strike="noStrike" dirty="0" err="1">
                <a:solidFill>
                  <a:srgbClr val="000000"/>
                </a:solidFill>
                <a:effectLst/>
                <a:latin typeface="Comfortaa"/>
              </a:rPr>
              <a:t>pgAdmin</a:t>
            </a:r>
            <a:r>
              <a:rPr lang="en-US" sz="1800" b="0" i="0" u="none" strike="noStrike" dirty="0">
                <a:solidFill>
                  <a:srgbClr val="000000"/>
                </a:solidFill>
                <a:effectLst/>
                <a:latin typeface="Comfortaa"/>
              </a:rPr>
              <a:t> database</a:t>
            </a:r>
          </a:p>
          <a:p>
            <a:pPr marL="0" lvl="0" indent="0" rtl="0" fontAlgn="base">
              <a:spcBef>
                <a:spcPts val="0"/>
              </a:spcBef>
              <a:spcAft>
                <a:spcPts val="0"/>
              </a:spcAft>
              <a:buFontTx/>
              <a:buNone/>
            </a:pPr>
            <a:endParaRPr lang="en-US" sz="1800" b="0" i="0" u="none" strike="noStrike" dirty="0">
              <a:solidFill>
                <a:srgbClr val="000000"/>
              </a:solidFill>
              <a:effectLst/>
              <a:latin typeface="Comfortaa"/>
            </a:endParaRPr>
          </a:p>
          <a:p>
            <a:pPr marL="0" lvl="0" indent="0" rtl="0" fontAlgn="base">
              <a:spcBef>
                <a:spcPts val="0"/>
              </a:spcBef>
              <a:spcAft>
                <a:spcPts val="0"/>
              </a:spcAft>
              <a:buFontTx/>
              <a:buNone/>
            </a:pPr>
            <a:r>
              <a:rPr lang="en-US" sz="1800" b="0" i="0" u="none" strike="noStrike" dirty="0">
                <a:solidFill>
                  <a:srgbClr val="000000"/>
                </a:solidFill>
                <a:effectLst/>
                <a:latin typeface="Comfortaa"/>
              </a:rPr>
              <a:t>And lastly, the final analysis was conducted using Supervised Machine Learning and multiple algorithms which </a:t>
            </a:r>
            <a:r>
              <a:rPr lang="en-US" sz="1800" b="0" i="0" u="none" strike="noStrike" dirty="0" err="1">
                <a:solidFill>
                  <a:srgbClr val="000000"/>
                </a:solidFill>
                <a:effectLst/>
                <a:latin typeface="Comfortaa"/>
              </a:rPr>
              <a:t>Shazia</a:t>
            </a:r>
            <a:r>
              <a:rPr lang="en-US" sz="1800" b="0" i="0" u="none" strike="noStrike" dirty="0">
                <a:solidFill>
                  <a:srgbClr val="000000"/>
                </a:solidFill>
                <a:effectLst/>
                <a:latin typeface="Comfortaa"/>
              </a:rPr>
              <a:t> will go through in the slides further into this presentation.</a:t>
            </a:r>
          </a:p>
          <a:p>
            <a:pPr marL="285750" lvl="0" indent="-285750" rtl="0" fontAlgn="base">
              <a:spcBef>
                <a:spcPts val="0"/>
              </a:spcBef>
              <a:spcAft>
                <a:spcPts val="0"/>
              </a:spcAft>
              <a:buFontTx/>
              <a:buChar char="-"/>
            </a:pPr>
            <a:r>
              <a:rPr lang="en-US" sz="1800" b="0" i="0" u="none" strike="noStrike" dirty="0">
                <a:solidFill>
                  <a:srgbClr val="000000"/>
                </a:solidFill>
                <a:effectLst/>
                <a:latin typeface="Comfortaa"/>
              </a:rPr>
              <a:t>I have also included a recording at the end of this presentation of our interactive dashboard for our data. </a:t>
            </a:r>
          </a:p>
          <a:p>
            <a:pPr marL="171450" lvl="0" indent="-171450" rtl="0" fontAlgn="base">
              <a:spcBef>
                <a:spcPts val="0"/>
              </a:spcBef>
              <a:spcAft>
                <a:spcPts val="0"/>
              </a:spcAft>
              <a:buFontTx/>
              <a:buChar char="-"/>
            </a:pPr>
            <a:endParaRPr lang="en-US" sz="1800" b="0" i="0" u="none" strike="noStrike" dirty="0">
              <a:solidFill>
                <a:srgbClr val="000000"/>
              </a:solidFill>
              <a:effectLst/>
              <a:latin typeface="Comfortaa"/>
            </a:endParaRPr>
          </a:p>
          <a:p>
            <a:pPr marL="0" lvl="0" indent="0" rtl="0" fontAlgn="base">
              <a:spcBef>
                <a:spcPts val="0"/>
              </a:spcBef>
              <a:spcAft>
                <a:spcPts val="0"/>
              </a:spcAft>
              <a:buFontTx/>
              <a:buNone/>
            </a:pPr>
            <a:r>
              <a:rPr lang="en-US" sz="1800" b="0" i="0" u="none" strike="noStrike" dirty="0">
                <a:solidFill>
                  <a:srgbClr val="000000"/>
                </a:solidFill>
                <a:effectLst/>
                <a:latin typeface="Comfortaa"/>
              </a:rPr>
              <a:t>I will now hand over the floor to </a:t>
            </a:r>
            <a:r>
              <a:rPr lang="en-US" sz="1800" b="0" i="0" u="none" strike="noStrike" dirty="0" err="1">
                <a:solidFill>
                  <a:srgbClr val="000000"/>
                </a:solidFill>
                <a:effectLst/>
                <a:latin typeface="Comfortaa"/>
              </a:rPr>
              <a:t>Shazia</a:t>
            </a:r>
            <a:r>
              <a:rPr lang="en-US" sz="1800" b="0" i="0" u="none" strike="noStrike" dirty="0">
                <a:solidFill>
                  <a:srgbClr val="000000"/>
                </a:solidFill>
                <a:effectLst/>
                <a:latin typeface="Comfortaa"/>
              </a:rPr>
              <a:t> to go over the data and analysis portion of the project.</a:t>
            </a:r>
            <a:endParaRPr lang="en-US" b="0" dirty="0"/>
          </a:p>
        </p:txBody>
      </p:sp>
      <p:sp>
        <p:nvSpPr>
          <p:cNvPr id="4" name="Slide Number Placeholder 3"/>
          <p:cNvSpPr>
            <a:spLocks noGrp="1"/>
          </p:cNvSpPr>
          <p:nvPr>
            <p:ph type="sldNum" sz="quarter" idx="5"/>
          </p:nvPr>
        </p:nvSpPr>
        <p:spPr/>
        <p:txBody>
          <a:bodyPr/>
          <a:lstStyle/>
          <a:p>
            <a:fld id="{D6204F7A-738D-4758-AAA0-E23B7CE10864}" type="slidenum">
              <a:rPr lang="en-US" smtClean="0"/>
              <a:t>5</a:t>
            </a:fld>
            <a:endParaRPr lang="en-US"/>
          </a:p>
        </p:txBody>
      </p:sp>
    </p:spTree>
    <p:extLst>
      <p:ext uri="{BB962C8B-B14F-4D97-AF65-F5344CB8AC3E}">
        <p14:creationId xmlns:p14="http://schemas.microsoft.com/office/powerpoint/2010/main" val="3512419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[SHAZIA]</a:t>
            </a:r>
            <a:endParaRPr lang="en-US" b="0" dirty="0">
              <a:effectLst/>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24292E"/>
                </a:solidFill>
                <a:effectLst/>
                <a:latin typeface="Comfortaa"/>
              </a:rPr>
              <a:t>Created column </a:t>
            </a:r>
            <a:r>
              <a:rPr lang="en-US" sz="1800" b="0" i="0" u="none" strike="noStrike" dirty="0" err="1">
                <a:solidFill>
                  <a:srgbClr val="24292E"/>
                </a:solidFill>
                <a:effectLst/>
                <a:latin typeface="Comfortaa"/>
              </a:rPr>
              <a:t>entry_date_minus_date_symptoms</a:t>
            </a:r>
            <a:r>
              <a:rPr lang="en-US" sz="1800" b="0" i="0" u="none" strike="noStrike" dirty="0">
                <a:solidFill>
                  <a:srgbClr val="24292E"/>
                </a:solidFill>
                <a:effectLst/>
                <a:latin typeface="Comfortaa"/>
              </a:rPr>
              <a:t>, which represents the number of days the patient had symptoms before being admitted into the hospital, and converted it to days with the data type ‘integer’ for use in our modeling.</a:t>
            </a: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24292E"/>
                </a:solidFill>
                <a:effectLst/>
                <a:latin typeface="Comfortaa"/>
              </a:rPr>
              <a:t>We moved the pneumonia column to the end so that it would be easier to use when assigning ranges to x and y variables.</a:t>
            </a:r>
          </a:p>
          <a:p>
            <a:pPr marL="285750" indent="-285750" rtl="0" fontAlgn="base">
              <a:spcBef>
                <a:spcPts val="0"/>
              </a:spcBef>
              <a:spcAft>
                <a:spcPts val="1200"/>
              </a:spcAft>
              <a:buFont typeface="Arial" panose="020B0604020202020204" pitchFamily="34" charset="0"/>
              <a:buChar char="•"/>
            </a:pPr>
            <a:r>
              <a:rPr lang="en-US" sz="1800" b="0" i="0" u="none" strike="noStrike" dirty="0">
                <a:solidFill>
                  <a:srgbClr val="24292E"/>
                </a:solidFill>
                <a:effectLst/>
                <a:latin typeface="Comfortaa"/>
              </a:rPr>
              <a:t>We checked the value counts and ensured those with and without pneumonia were balanced.</a:t>
            </a:r>
          </a:p>
          <a:p>
            <a:br>
              <a:rPr lang="en-US" b="0" dirty="0">
                <a:effectLst/>
              </a:rPr>
            </a:br>
            <a:endParaRPr lang="en-US" dirty="0"/>
          </a:p>
        </p:txBody>
      </p:sp>
      <p:sp>
        <p:nvSpPr>
          <p:cNvPr id="4" name="Slide Number Placeholder 3"/>
          <p:cNvSpPr>
            <a:spLocks noGrp="1"/>
          </p:cNvSpPr>
          <p:nvPr>
            <p:ph type="sldNum" sz="quarter" idx="5"/>
          </p:nvPr>
        </p:nvSpPr>
        <p:spPr/>
        <p:txBody>
          <a:bodyPr/>
          <a:lstStyle/>
          <a:p>
            <a:fld id="{D6204F7A-738D-4758-AAA0-E23B7CE10864}" type="slidenum">
              <a:rPr lang="en-US" smtClean="0"/>
              <a:t>6</a:t>
            </a:fld>
            <a:endParaRPr lang="en-US"/>
          </a:p>
        </p:txBody>
      </p:sp>
    </p:spTree>
    <p:extLst>
      <p:ext uri="{BB962C8B-B14F-4D97-AF65-F5344CB8AC3E}">
        <p14:creationId xmlns:p14="http://schemas.microsoft.com/office/powerpoint/2010/main" val="1070338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[SHAZIA]</a:t>
            </a:r>
          </a:p>
          <a:p>
            <a:r>
              <a:rPr lang="en-US" sz="1800" b="0" i="0" u="none" strike="noStrike" dirty="0">
                <a:solidFill>
                  <a:srgbClr val="24292E"/>
                </a:solidFill>
                <a:effectLst/>
                <a:latin typeface="Comfortaa"/>
              </a:rPr>
              <a:t>The independent variables for these models were all columns excluding the index and pneumonia. The dependent variable was pneumonia. Below are the cross validation accuracy scores with their respective standard deviations for each model. As you can see, logistic regression had the greatest accuracy score, making it the ideal model for this dataset. </a:t>
            </a:r>
            <a:endParaRPr lang="en-US" dirty="0"/>
          </a:p>
        </p:txBody>
      </p:sp>
      <p:sp>
        <p:nvSpPr>
          <p:cNvPr id="4" name="Slide Number Placeholder 3"/>
          <p:cNvSpPr>
            <a:spLocks noGrp="1"/>
          </p:cNvSpPr>
          <p:nvPr>
            <p:ph type="sldNum" sz="quarter" idx="5"/>
          </p:nvPr>
        </p:nvSpPr>
        <p:spPr/>
        <p:txBody>
          <a:bodyPr/>
          <a:lstStyle/>
          <a:p>
            <a:fld id="{D6204F7A-738D-4758-AAA0-E23B7CE10864}" type="slidenum">
              <a:rPr lang="en-US" smtClean="0"/>
              <a:t>7</a:t>
            </a:fld>
            <a:endParaRPr lang="en-US"/>
          </a:p>
        </p:txBody>
      </p:sp>
    </p:spTree>
    <p:extLst>
      <p:ext uri="{BB962C8B-B14F-4D97-AF65-F5344CB8AC3E}">
        <p14:creationId xmlns:p14="http://schemas.microsoft.com/office/powerpoint/2010/main" val="610885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[SHAZIA]</a:t>
            </a:r>
          </a:p>
          <a:p>
            <a:pPr rtl="0">
              <a:spcBef>
                <a:spcPts val="0"/>
              </a:spcBef>
              <a:spcAft>
                <a:spcPts val="0"/>
              </a:spcAft>
            </a:pPr>
            <a:r>
              <a:rPr lang="en-US" sz="1800" b="0" i="0" u="none" strike="noStrike" dirty="0">
                <a:solidFill>
                  <a:srgbClr val="24292E"/>
                </a:solidFill>
                <a:effectLst/>
                <a:latin typeface="Comfortaa"/>
              </a:rPr>
              <a:t>When plotting different variables against each other, we noticed that because most variables are binary and since they had even distributions among variables, the plots did not have clear clusters from which to analyze. </a:t>
            </a:r>
            <a:r>
              <a:rPr lang="en-US" sz="1800" b="0" i="0" u="none" strike="noStrike" dirty="0" err="1">
                <a:solidFill>
                  <a:srgbClr val="24292E"/>
                </a:solidFill>
                <a:effectLst/>
                <a:latin typeface="Comfortaa"/>
              </a:rPr>
              <a:t>Entry_date_minus_date_symptoms</a:t>
            </a:r>
            <a:r>
              <a:rPr lang="en-US" sz="1800" b="0" i="0" u="none" strike="noStrike" dirty="0">
                <a:solidFill>
                  <a:srgbClr val="24292E"/>
                </a:solidFill>
                <a:effectLst/>
                <a:latin typeface="Comfortaa"/>
              </a:rPr>
              <a:t> was evenly distributed among pneumonia outcome. Even after fitting for the most accurate number of clusters using an elbow plot, applying it to a K-Means model still did not show clear results, as seen from the 3D plot of </a:t>
            </a:r>
            <a:r>
              <a:rPr lang="en-US" sz="1800" b="0" i="0" u="none" strike="noStrike" dirty="0" err="1">
                <a:solidFill>
                  <a:srgbClr val="24292E"/>
                </a:solidFill>
                <a:effectLst/>
                <a:latin typeface="Comfortaa"/>
              </a:rPr>
              <a:t>entry_date_minus_date_symptoms</a:t>
            </a:r>
            <a:r>
              <a:rPr lang="en-US" sz="1800" b="0" i="0" u="none" strike="noStrike" dirty="0">
                <a:solidFill>
                  <a:srgbClr val="24292E"/>
                </a:solidFill>
                <a:effectLst/>
                <a:latin typeface="Comfortaa"/>
              </a:rPr>
              <a:t> vs pneumonia vs age.</a:t>
            </a:r>
            <a:endParaRPr lang="en-US" b="0" dirty="0">
              <a:effectLst/>
            </a:endParaRPr>
          </a:p>
        </p:txBody>
      </p:sp>
      <p:sp>
        <p:nvSpPr>
          <p:cNvPr id="4" name="Slide Number Placeholder 3"/>
          <p:cNvSpPr>
            <a:spLocks noGrp="1"/>
          </p:cNvSpPr>
          <p:nvPr>
            <p:ph type="sldNum" sz="quarter" idx="5"/>
          </p:nvPr>
        </p:nvSpPr>
        <p:spPr/>
        <p:txBody>
          <a:bodyPr/>
          <a:lstStyle/>
          <a:p>
            <a:fld id="{D6204F7A-738D-4758-AAA0-E23B7CE10864}" type="slidenum">
              <a:rPr lang="en-US" smtClean="0"/>
              <a:t>8</a:t>
            </a:fld>
            <a:endParaRPr lang="en-US"/>
          </a:p>
        </p:txBody>
      </p:sp>
    </p:spTree>
    <p:extLst>
      <p:ext uri="{BB962C8B-B14F-4D97-AF65-F5344CB8AC3E}">
        <p14:creationId xmlns:p14="http://schemas.microsoft.com/office/powerpoint/2010/main" val="1263149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rtl="0">
              <a:spcBef>
                <a:spcPts val="0"/>
              </a:spcBef>
              <a:spcAft>
                <a:spcPts val="0"/>
              </a:spcAft>
              <a:buFont typeface="Arial" panose="020B0604020202020204" pitchFamily="34" charset="0"/>
              <a:buNone/>
            </a:pPr>
            <a:r>
              <a:rPr lang="en-US" sz="1800" b="1" i="0" u="none" strike="noStrike" dirty="0">
                <a:solidFill>
                  <a:srgbClr val="24292E"/>
                </a:solidFill>
                <a:effectLst/>
                <a:latin typeface="Comfortaa"/>
              </a:rPr>
              <a:t>[SHAZIA]</a:t>
            </a:r>
          </a:p>
          <a:p>
            <a:pPr marL="285750" indent="-285750" rtl="0">
              <a:spcBef>
                <a:spcPts val="0"/>
              </a:spcBef>
              <a:spcAft>
                <a:spcPts val="0"/>
              </a:spcAft>
              <a:buFont typeface="Arial" panose="020B0604020202020204" pitchFamily="34" charset="0"/>
              <a:buChar char="•"/>
            </a:pPr>
            <a:r>
              <a:rPr lang="en-US" sz="1800" b="0" i="0" u="none" strike="noStrike" dirty="0">
                <a:solidFill>
                  <a:srgbClr val="24292E"/>
                </a:solidFill>
                <a:effectLst/>
                <a:latin typeface="Comfortaa"/>
              </a:rPr>
              <a:t>First, we standardized objects in the data frame using </a:t>
            </a:r>
            <a:r>
              <a:rPr lang="en-US" sz="1800" b="0" i="0" u="none" strike="noStrike" dirty="0" err="1">
                <a:solidFill>
                  <a:srgbClr val="24292E"/>
                </a:solidFill>
                <a:effectLst/>
                <a:latin typeface="Comfortaa"/>
              </a:rPr>
              <a:t>StandardScalar</a:t>
            </a:r>
            <a:r>
              <a:rPr lang="en-US" sz="1800" b="0" i="0" u="none" strike="noStrike" dirty="0">
                <a:solidFill>
                  <a:srgbClr val="24292E"/>
                </a:solidFill>
                <a:effectLst/>
                <a:latin typeface="Comfortaa"/>
              </a:rPr>
              <a:t>.</a:t>
            </a: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24292E"/>
                </a:solidFill>
                <a:effectLst/>
                <a:latin typeface="Comfortaa"/>
              </a:rPr>
              <a:t>Then, we initialized the PCA model using the transformed data.</a:t>
            </a: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24292E"/>
                </a:solidFill>
                <a:effectLst/>
                <a:latin typeface="Comfortaa"/>
              </a:rPr>
              <a:t>We added more principal components until the sum of the explained variance ratio equaled above 50%.</a:t>
            </a: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24292E"/>
                </a:solidFill>
                <a:effectLst/>
                <a:latin typeface="Comfortaa"/>
              </a:rPr>
              <a:t>We calculated the inertia for a range of K values and found the appropriate number using the elbow curve.</a:t>
            </a: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24292E"/>
                </a:solidFill>
                <a:effectLst/>
                <a:latin typeface="Comfortaa"/>
              </a:rPr>
              <a:t>We initialized the K-means model, fit the model, predicted the number of clusters, and plotted principal components against each other.</a:t>
            </a: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24292E"/>
                </a:solidFill>
                <a:effectLst/>
                <a:latin typeface="Comfortaa"/>
              </a:rPr>
              <a:t>We then used </a:t>
            </a:r>
            <a:r>
              <a:rPr lang="en-US" sz="1800" b="0" i="0" u="none" strike="noStrike" dirty="0" err="1">
                <a:solidFill>
                  <a:srgbClr val="24292E"/>
                </a:solidFill>
                <a:effectLst/>
                <a:latin typeface="Comfortaa"/>
              </a:rPr>
              <a:t>sklearn's</a:t>
            </a:r>
            <a:r>
              <a:rPr lang="en-US" sz="1800" b="0" i="0" u="none" strike="noStrike" dirty="0">
                <a:solidFill>
                  <a:srgbClr val="24292E"/>
                </a:solidFill>
                <a:effectLst/>
                <a:latin typeface="Comfortaa"/>
              </a:rPr>
              <a:t> </a:t>
            </a:r>
            <a:r>
              <a:rPr lang="en-US" sz="1800" b="0" i="0" u="none" strike="noStrike" dirty="0" err="1">
                <a:solidFill>
                  <a:srgbClr val="24292E"/>
                </a:solidFill>
                <a:effectLst/>
                <a:latin typeface="Comfortaa"/>
              </a:rPr>
              <a:t>train_test_split</a:t>
            </a:r>
            <a:r>
              <a:rPr lang="en-US" sz="1800" b="0" i="0" u="none" strike="noStrike" dirty="0">
                <a:solidFill>
                  <a:srgbClr val="24292E"/>
                </a:solidFill>
                <a:effectLst/>
                <a:latin typeface="Comfortaa"/>
              </a:rPr>
              <a:t> function on the data with all columns except pneumonia for x and pneumonia for y.</a:t>
            </a: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24292E"/>
                </a:solidFill>
                <a:effectLst/>
                <a:latin typeface="Comfortaa"/>
              </a:rPr>
              <a:t>We transformed the training and testing groups with PCA and analyzed them with logistic regression.</a:t>
            </a: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24292E"/>
                </a:solidFill>
                <a:effectLst/>
                <a:latin typeface="Comfortaa"/>
              </a:rPr>
              <a:t>The accuracy score turned out to be 0.6946, which is less than that of the supervised machine learning logistic regression model.</a:t>
            </a:r>
          </a:p>
          <a:p>
            <a:br>
              <a:rPr lang="en-US" b="0" dirty="0">
                <a:effectLst/>
              </a:rPr>
            </a:br>
            <a:br>
              <a:rPr lang="en-US" b="0" dirty="0">
                <a:effectLst/>
              </a:rPr>
            </a:br>
            <a:br>
              <a:rPr lang="en-US" b="0" dirty="0">
                <a:effectLst/>
              </a:rPr>
            </a:br>
            <a:br>
              <a:rPr lang="en-US" b="0" dirty="0">
                <a:effectLst/>
              </a:rPr>
            </a:br>
            <a:br>
              <a:rPr lang="en-US" b="0" dirty="0">
                <a:effectLst/>
              </a:rPr>
            </a:br>
            <a:endParaRPr lang="en-US" dirty="0"/>
          </a:p>
        </p:txBody>
      </p:sp>
      <p:sp>
        <p:nvSpPr>
          <p:cNvPr id="4" name="Slide Number Placeholder 3"/>
          <p:cNvSpPr>
            <a:spLocks noGrp="1"/>
          </p:cNvSpPr>
          <p:nvPr>
            <p:ph type="sldNum" sz="quarter" idx="5"/>
          </p:nvPr>
        </p:nvSpPr>
        <p:spPr/>
        <p:txBody>
          <a:bodyPr/>
          <a:lstStyle/>
          <a:p>
            <a:fld id="{D6204F7A-738D-4758-AAA0-E23B7CE10864}" type="slidenum">
              <a:rPr lang="en-US" smtClean="0"/>
              <a:t>9</a:t>
            </a:fld>
            <a:endParaRPr lang="en-US"/>
          </a:p>
        </p:txBody>
      </p:sp>
    </p:spTree>
    <p:extLst>
      <p:ext uri="{BB962C8B-B14F-4D97-AF65-F5344CB8AC3E}">
        <p14:creationId xmlns:p14="http://schemas.microsoft.com/office/powerpoint/2010/main" val="2828260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21B60AC5-1232-4F13-A6D9-2530C7E1D0AE}" type="datetimeFigureOut">
              <a:rPr lang="en-US" smtClean="0"/>
              <a:t>8/19/2020</a:t>
            </a:fld>
            <a:endParaRPr lang="en-US"/>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endParaRPr lang="en-US"/>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bg2"/>
                </a:solidFill>
              </a:defRPr>
            </a:lvl1pPr>
          </a:lstStyle>
          <a:p>
            <a:fld id="{D8CB7F44-A65C-428E-B35A-8EC7B9BF193B}" type="slidenum">
              <a:rPr lang="en-US" smtClean="0"/>
              <a:t>‹#›</a:t>
            </a:fld>
            <a:endParaRPr lang="en-US"/>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45037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181600" y="640080"/>
            <a:ext cx="6248398" cy="55841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B60AC5-1232-4F13-A6D9-2530C7E1D0AE}" type="datetimeFigureOut">
              <a:rPr lang="en-US" smtClean="0"/>
              <a:t>8/19/2020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CB7F44-A65C-428E-B35A-8EC7B9BF193B}" type="slidenum">
              <a:rPr lang="en-US" smtClean="0"/>
              <a:t>‹#›</a:t>
            </a:fld>
            <a:endParaRPr lang="en-US"/>
          </a:p>
        </p:txBody>
      </p:sp>
    </p:spTree>
    <p:extLst>
      <p:ext uri="{BB962C8B-B14F-4D97-AF65-F5344CB8AC3E}">
        <p14:creationId xmlns:p14="http://schemas.microsoft.com/office/powerpoint/2010/main" val="4221497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2"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w="0">
            <a:noFill/>
            <a:prstDash val="solid"/>
            <a:round/>
            <a:headEnd/>
            <a:tailEnd/>
          </a:ln>
        </p:spPr>
      </p:sp>
      <p:sp>
        <p:nvSpPr>
          <p:cNvPr id="2" name="Vertical Title 1"/>
          <p:cNvSpPr>
            <a:spLocks noGrp="1"/>
          </p:cNvSpPr>
          <p:nvPr>
            <p:ph type="title" orient="vert"/>
          </p:nvPr>
        </p:nvSpPr>
        <p:spPr>
          <a:xfrm>
            <a:off x="7990765" y="642931"/>
            <a:ext cx="2446670" cy="467810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642932"/>
            <a:ext cx="7070678" cy="46781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536187" y="5927131"/>
            <a:ext cx="3814856" cy="365125"/>
          </a:xfrm>
        </p:spPr>
        <p:txBody>
          <a:bodyPr/>
          <a:lstStyle/>
          <a:p>
            <a:fld id="{21B60AC5-1232-4F13-A6D9-2530C7E1D0AE}" type="datetimeFigureOut">
              <a:rPr lang="en-US" smtClean="0"/>
              <a:t>8/19/2020</a:t>
            </a:fld>
            <a:endParaRPr lang="en-US"/>
          </a:p>
        </p:txBody>
      </p:sp>
      <p:sp>
        <p:nvSpPr>
          <p:cNvPr id="5" name="Footer Placeholder 4"/>
          <p:cNvSpPr>
            <a:spLocks noGrp="1"/>
          </p:cNvSpPr>
          <p:nvPr>
            <p:ph type="ftr" sz="quarter" idx="11"/>
          </p:nvPr>
        </p:nvSpPr>
        <p:spPr>
          <a:xfrm>
            <a:off x="6536187" y="6315949"/>
            <a:ext cx="3814856" cy="365125"/>
          </a:xfrm>
        </p:spPr>
        <p:txBody>
          <a:bodyPr/>
          <a:lstStyle/>
          <a:p>
            <a:endParaRPr lang="en-US"/>
          </a:p>
        </p:txBody>
      </p:sp>
      <p:sp>
        <p:nvSpPr>
          <p:cNvPr id="6" name="Slide Number Placeholder 5"/>
          <p:cNvSpPr>
            <a:spLocks noGrp="1"/>
          </p:cNvSpPr>
          <p:nvPr>
            <p:ph type="sldNum" sz="quarter" idx="12"/>
          </p:nvPr>
        </p:nvSpPr>
        <p:spPr>
          <a:xfrm>
            <a:off x="11784011" y="5607592"/>
            <a:ext cx="407988" cy="365125"/>
          </a:xfrm>
        </p:spPr>
        <p:txBody>
          <a:bodyPr/>
          <a:lstStyle/>
          <a:p>
            <a:fld id="{D8CB7F44-A65C-428E-B35A-8EC7B9BF193B}" type="slidenum">
              <a:rPr lang="en-US" smtClean="0"/>
              <a:t>‹#›</a:t>
            </a:fld>
            <a:endParaRPr lang="en-US"/>
          </a:p>
        </p:txBody>
      </p:sp>
      <p:cxnSp>
        <p:nvCxnSpPr>
          <p:cNvPr id="13" name="Straight Connector 12" title="Horizontal Rule Line"/>
          <p:cNvCxnSpPr/>
          <p:nvPr/>
        </p:nvCxnSpPr>
        <p:spPr>
          <a:xfrm>
            <a:off x="0" y="6199730"/>
            <a:ext cx="10260011"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7546805"/>
      </p:ext>
    </p:extLst>
  </p:cSld>
  <p:clrMapOvr>
    <a:masterClrMapping/>
  </p:clrMapOvr>
  <p:extLst>
    <p:ext uri="{DCECCB84-F9BA-43D5-87BE-67443E8EF086}">
      <p15:sldGuideLst xmlns:p15="http://schemas.microsoft.com/office/powerpoint/2012/main">
        <p15:guide id="1" pos="64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B60AC5-1232-4F13-A6D9-2530C7E1D0AE}" type="datetimeFigureOut">
              <a:rPr lang="en-US" smtClean="0"/>
              <a:t>8/19/2020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CB7F44-A65C-428E-B35A-8EC7B9BF193B}" type="slidenum">
              <a:rPr lang="en-US" smtClean="0"/>
              <a:t>‹#›</a:t>
            </a:fld>
            <a:endParaRPr lang="en-US"/>
          </a:p>
        </p:txBody>
      </p:sp>
    </p:spTree>
    <p:extLst>
      <p:ext uri="{BB962C8B-B14F-4D97-AF65-F5344CB8AC3E}">
        <p14:creationId xmlns:p14="http://schemas.microsoft.com/office/powerpoint/2010/main" val="818675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all" baseline="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tx1">
                    <a:lumMod val="85000"/>
                    <a:lumOff val="15000"/>
                  </a:schemeClr>
                </a:solidFill>
              </a:defRPr>
            </a:lvl1pPr>
          </a:lstStyle>
          <a:p>
            <a:fld id="{21B60AC5-1232-4F13-A6D9-2530C7E1D0AE}" type="datetimeFigureOut">
              <a:rPr lang="en-US" smtClean="0"/>
              <a:t>8/19/2020</a:t>
            </a:fld>
            <a:endParaRPr lang="en-US"/>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tx1">
                    <a:lumMod val="85000"/>
                    <a:lumOff val="15000"/>
                  </a:schemeClr>
                </a:solidFill>
              </a:defRPr>
            </a:lvl1pPr>
          </a:lstStyle>
          <a:p>
            <a:endParaRPr lang="en-US"/>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D8CB7F44-A65C-428E-B35A-8EC7B9BF193B}" type="slidenum">
              <a:rPr lang="en-US" smtClean="0"/>
              <a:t>‹#›</a:t>
            </a:fld>
            <a:endParaRPr lang="en-US"/>
          </a:p>
        </p:txBody>
      </p:sp>
      <p:cxnSp>
        <p:nvCxnSpPr>
          <p:cNvPr id="10" name="Straight Connector 9" title="Horizontal Rule Line"/>
          <p:cNvCxnSpPr/>
          <p:nvPr/>
        </p:nvCxnSpPr>
        <p:spPr>
          <a:xfrm flipH="1">
            <a:off x="1" y="6178167"/>
            <a:ext cx="10244326"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5899459"/>
      </p:ext>
    </p:extLst>
  </p:cSld>
  <p:clrMapOvr>
    <a:masterClrMapping/>
  </p:clrMapOvr>
  <p:extLst>
    <p:ext uri="{DCECCB84-F9BA-43D5-87BE-67443E8EF086}">
      <p15:sldGuideLst xmlns:p15="http://schemas.microsoft.com/office/powerpoint/2012/main">
        <p15:guide id="1" pos="64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81600" y="540628"/>
            <a:ext cx="6248400" cy="248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81600" y="3712467"/>
            <a:ext cx="6248400" cy="2482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1B60AC5-1232-4F13-A6D9-2530C7E1D0AE}" type="datetimeFigureOut">
              <a:rPr lang="en-US" smtClean="0"/>
              <a:t>8/19/2020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CB7F44-A65C-428E-B35A-8EC7B9BF193B}" type="slidenum">
              <a:rPr lang="en-US" smtClean="0"/>
              <a:t>‹#›</a:t>
            </a:fld>
            <a:endParaRPr lang="en-US"/>
          </a:p>
        </p:txBody>
      </p:sp>
    </p:spTree>
    <p:extLst>
      <p:ext uri="{BB962C8B-B14F-4D97-AF65-F5344CB8AC3E}">
        <p14:creationId xmlns:p14="http://schemas.microsoft.com/office/powerpoint/2010/main" val="2306416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81600" y="1526671"/>
            <a:ext cx="6245352" cy="1755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81600" y="4669432"/>
            <a:ext cx="6245352" cy="1755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1B60AC5-1232-4F13-A6D9-2530C7E1D0AE}" type="datetimeFigureOut">
              <a:rPr lang="en-US" smtClean="0"/>
              <a:t>8/19/2020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CB7F44-A65C-428E-B35A-8EC7B9BF193B}" type="slidenum">
              <a:rPr lang="en-US" smtClean="0"/>
              <a:t>‹#›</a:t>
            </a:fld>
            <a:endParaRPr lang="en-US"/>
          </a:p>
        </p:txBody>
      </p:sp>
    </p:spTree>
    <p:extLst>
      <p:ext uri="{BB962C8B-B14F-4D97-AF65-F5344CB8AC3E}">
        <p14:creationId xmlns:p14="http://schemas.microsoft.com/office/powerpoint/2010/main" val="905084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1B60AC5-1232-4F13-A6D9-2530C7E1D0AE}" type="datetimeFigureOut">
              <a:rPr lang="en-US" smtClean="0"/>
              <a:t>8/19/2020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CB7F44-A65C-428E-B35A-8EC7B9BF193B}" type="slidenum">
              <a:rPr lang="en-US" smtClean="0"/>
              <a:t>‹#›</a:t>
            </a:fld>
            <a:endParaRPr lang="en-US"/>
          </a:p>
        </p:txBody>
      </p:sp>
    </p:spTree>
    <p:extLst>
      <p:ext uri="{BB962C8B-B14F-4D97-AF65-F5344CB8AC3E}">
        <p14:creationId xmlns:p14="http://schemas.microsoft.com/office/powerpoint/2010/main" val="5843954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B60AC5-1232-4F13-A6D9-2530C7E1D0AE}" type="datetimeFigureOut">
              <a:rPr lang="en-US" smtClean="0"/>
              <a:t>8/19/2020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CB7F44-A65C-428E-B35A-8EC7B9BF193B}" type="slidenum">
              <a:rPr lang="en-US" smtClean="0"/>
              <a:t>‹#›</a:t>
            </a:fld>
            <a:endParaRPr lang="en-US"/>
          </a:p>
        </p:txBody>
      </p:sp>
    </p:spTree>
    <p:extLst>
      <p:ext uri="{BB962C8B-B14F-4D97-AF65-F5344CB8AC3E}">
        <p14:creationId xmlns:p14="http://schemas.microsoft.com/office/powerpoint/2010/main" val="124236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5479"/>
            <a:ext cx="3838776" cy="1921022"/>
          </a:xfrm>
        </p:spPr>
        <p:txBody>
          <a:bodyPr anchor="t">
            <a:noAutofit/>
          </a:bodyPr>
          <a:lstStyle>
            <a:lvl1pPr>
              <a:lnSpc>
                <a:spcPct val="93000"/>
              </a:lnSpc>
              <a:defRPr sz="4000"/>
            </a:lvl1pPr>
          </a:lstStyle>
          <a:p>
            <a:r>
              <a:rPr lang="en-US"/>
              <a:t>Click to edit Master title style</a:t>
            </a:r>
            <a:endParaRPr lang="en-US" dirty="0"/>
          </a:p>
        </p:txBody>
      </p:sp>
      <p:sp>
        <p:nvSpPr>
          <p:cNvPr id="3" name="Content Placeholder 2"/>
          <p:cNvSpPr>
            <a:spLocks noGrp="1"/>
          </p:cNvSpPr>
          <p:nvPr>
            <p:ph idx="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B60AC5-1232-4F13-A6D9-2530C7E1D0AE}" type="datetimeFigureOut">
              <a:rPr lang="en-US" smtClean="0"/>
              <a:t>8/19/2020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CB7F44-A65C-428E-B35A-8EC7B9BF193B}" type="slidenum">
              <a:rPr lang="en-US" smtClean="0"/>
              <a:t>‹#›</a:t>
            </a:fld>
            <a:endParaRPr lang="en-US"/>
          </a:p>
        </p:txBody>
      </p:sp>
    </p:spTree>
    <p:extLst>
      <p:ext uri="{BB962C8B-B14F-4D97-AF65-F5344CB8AC3E}">
        <p14:creationId xmlns:p14="http://schemas.microsoft.com/office/powerpoint/2010/main" val="187026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557261"/>
            <a:ext cx="3840480" cy="1919239"/>
          </a:xfrm>
        </p:spPr>
        <p:txBody>
          <a:bodyPr anchor="t">
            <a:noAutofit/>
          </a:bodyPr>
          <a:lstStyle>
            <a:lvl1pPr>
              <a:lnSpc>
                <a:spcPct val="93000"/>
              </a:lnSpc>
              <a:defRPr sz="40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57800" y="0"/>
            <a:ext cx="6172200"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58952" y="2621512"/>
            <a:ext cx="3840480" cy="3236976"/>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B60AC5-1232-4F13-A6D9-2530C7E1D0AE}" type="datetimeFigureOut">
              <a:rPr lang="en-US" smtClean="0"/>
              <a:t>8/19/2020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CB7F44-A65C-428E-B35A-8EC7B9BF193B}" type="slidenum">
              <a:rPr lang="en-US" smtClean="0"/>
              <a:t>‹#›</a:t>
            </a:fld>
            <a:endParaRPr lang="en-US"/>
          </a:p>
        </p:txBody>
      </p:sp>
    </p:spTree>
    <p:extLst>
      <p:ext uri="{BB962C8B-B14F-4D97-AF65-F5344CB8AC3E}">
        <p14:creationId xmlns:p14="http://schemas.microsoft.com/office/powerpoint/2010/main" val="3106236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21B60AC5-1232-4F13-A6D9-2530C7E1D0AE}" type="datetimeFigureOut">
              <a:rPr lang="en-US" smtClean="0"/>
              <a:t>8/19/2020</a:t>
            </a:fld>
            <a:endParaRPr lang="en-US"/>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endParaRPr lang="en-US"/>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D8CB7F44-A65C-428E-B35A-8EC7B9BF193B}" type="slidenum">
              <a:rPr lang="en-US" smtClean="0"/>
              <a:t>‹#›</a:t>
            </a:fld>
            <a:endParaRPr lang="en-US"/>
          </a:p>
        </p:txBody>
      </p:sp>
      <p:cxnSp>
        <p:nvCxnSpPr>
          <p:cNvPr id="10" name="Straight Connector 9" title="Horizontal Rule Line"/>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87792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hyperlink" Target="https://public.tableau.com/profile/nathania.rockwood#!/vizhome/COVID-19FinalProjectDashboard/Dashboard2?publish=yes" TargetMode="External"/><Relationship Id="rId5" Type="http://schemas.openxmlformats.org/officeDocument/2006/relationships/image" Target="../media/image12.png"/><Relationship Id="rId4" Type="http://schemas.openxmlformats.org/officeDocument/2006/relationships/hyperlink" Target="https://github.com/TeamJupyter/COVID19"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6B9647-9957-46B8-A623-1379994F6D1A}"/>
              </a:ext>
            </a:extLst>
          </p:cNvPr>
          <p:cNvSpPr txBox="1"/>
          <p:nvPr/>
        </p:nvSpPr>
        <p:spPr>
          <a:xfrm>
            <a:off x="952500" y="1171575"/>
            <a:ext cx="9296400" cy="3139321"/>
          </a:xfrm>
          <a:prstGeom prst="rect">
            <a:avLst/>
          </a:prstGeom>
          <a:noFill/>
        </p:spPr>
        <p:txBody>
          <a:bodyPr wrap="square" rtlCol="0">
            <a:spAutoFit/>
          </a:bodyPr>
          <a:lstStyle/>
          <a:p>
            <a:r>
              <a:rPr lang="en-US" sz="6600" b="1">
                <a:latin typeface="Modern Love Caps" panose="020B0604020202020204" pitchFamily="82" charset="0"/>
              </a:rPr>
              <a:t>The Risk of Pneumonia in COVID-19 Patients based on Comorbidities</a:t>
            </a:r>
            <a:endParaRPr lang="en-US" sz="6600" b="1" dirty="0">
              <a:latin typeface="Modern Love Caps" panose="020B0604020202020204" pitchFamily="82" charset="0"/>
            </a:endParaRPr>
          </a:p>
        </p:txBody>
      </p:sp>
      <p:sp>
        <p:nvSpPr>
          <p:cNvPr id="6" name="TextBox 5">
            <a:extLst>
              <a:ext uri="{FF2B5EF4-FFF2-40B4-BE49-F238E27FC236}">
                <a16:creationId xmlns:a16="http://schemas.microsoft.com/office/drawing/2014/main" id="{96533B53-F35B-401F-A261-549F627F96D6}"/>
              </a:ext>
            </a:extLst>
          </p:cNvPr>
          <p:cNvSpPr txBox="1"/>
          <p:nvPr/>
        </p:nvSpPr>
        <p:spPr>
          <a:xfrm>
            <a:off x="952500" y="4110841"/>
            <a:ext cx="7439025" cy="400110"/>
          </a:xfrm>
          <a:prstGeom prst="rect">
            <a:avLst/>
          </a:prstGeom>
          <a:noFill/>
        </p:spPr>
        <p:txBody>
          <a:bodyPr wrap="square" rtlCol="0">
            <a:spAutoFit/>
          </a:bodyPr>
          <a:lstStyle/>
          <a:p>
            <a:r>
              <a:rPr lang="en-US" sz="2000" dirty="0">
                <a:latin typeface="Avenir Next LT Pro" panose="020B0504020202020204" pitchFamily="34" charset="0"/>
              </a:rPr>
              <a:t>Data Analysis Final Project | S. Nooruddin &amp; N. Rockwood</a:t>
            </a:r>
          </a:p>
        </p:txBody>
      </p:sp>
    </p:spTree>
    <p:extLst>
      <p:ext uri="{BB962C8B-B14F-4D97-AF65-F5344CB8AC3E}">
        <p14:creationId xmlns:p14="http://schemas.microsoft.com/office/powerpoint/2010/main" val="28335067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CE7BF9-F286-420A-81C0-2ED1A0CB35B2}"/>
              </a:ext>
            </a:extLst>
          </p:cNvPr>
          <p:cNvSpPr txBox="1"/>
          <p:nvPr/>
        </p:nvSpPr>
        <p:spPr>
          <a:xfrm>
            <a:off x="877264" y="446760"/>
            <a:ext cx="10437471" cy="923330"/>
          </a:xfrm>
          <a:prstGeom prst="rect">
            <a:avLst/>
          </a:prstGeom>
          <a:noFill/>
        </p:spPr>
        <p:txBody>
          <a:bodyPr wrap="square">
            <a:spAutoFit/>
          </a:bodyPr>
          <a:lstStyle/>
          <a:p>
            <a:pPr algn="ctr"/>
            <a:r>
              <a:rPr lang="en-US" sz="5400" b="1" i="0" u="none" strike="noStrike" dirty="0">
                <a:solidFill>
                  <a:srgbClr val="1A1A1A"/>
                </a:solidFill>
                <a:effectLst/>
                <a:latin typeface="Modern Love Caps" panose="04070805081001020A01" pitchFamily="82" charset="0"/>
              </a:rPr>
              <a:t>Analysis Results</a:t>
            </a:r>
            <a:endParaRPr lang="en-US" sz="5400" dirty="0">
              <a:latin typeface="Modern Love Caps" panose="04070805081001020A01" pitchFamily="82" charset="0"/>
            </a:endParaRPr>
          </a:p>
        </p:txBody>
      </p:sp>
      <p:pic>
        <p:nvPicPr>
          <p:cNvPr id="4098" name="Picture 2">
            <a:extLst>
              <a:ext uri="{FF2B5EF4-FFF2-40B4-BE49-F238E27FC236}">
                <a16:creationId xmlns:a16="http://schemas.microsoft.com/office/drawing/2014/main" id="{DE2A72AC-DA90-40E7-9B28-3A2EDD8CF6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516" y="1535190"/>
            <a:ext cx="4821915" cy="321461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32461D8-14A9-4561-B663-F876CE84F666}"/>
              </a:ext>
            </a:extLst>
          </p:cNvPr>
          <p:cNvSpPr txBox="1"/>
          <p:nvPr/>
        </p:nvSpPr>
        <p:spPr>
          <a:xfrm>
            <a:off x="1019516" y="4840816"/>
            <a:ext cx="4821915" cy="1077218"/>
          </a:xfrm>
          <a:prstGeom prst="rect">
            <a:avLst/>
          </a:prstGeom>
          <a:noFill/>
        </p:spPr>
        <p:txBody>
          <a:bodyPr wrap="square">
            <a:spAutoFit/>
          </a:bodyPr>
          <a:lstStyle/>
          <a:p>
            <a:r>
              <a:rPr lang="en-US" sz="1600" b="1" i="0" u="none" strike="noStrike" dirty="0">
                <a:solidFill>
                  <a:srgbClr val="000000"/>
                </a:solidFill>
                <a:effectLst/>
                <a:latin typeface="Avenir Next LT Pro" panose="020B0504020202020204" pitchFamily="34" charset="0"/>
              </a:rPr>
              <a:t>Figure 6. </a:t>
            </a:r>
            <a:r>
              <a:rPr lang="en-US" sz="1600" b="0" i="0" u="none" strike="noStrike" dirty="0">
                <a:solidFill>
                  <a:srgbClr val="000000"/>
                </a:solidFill>
                <a:effectLst/>
                <a:latin typeface="Avenir Next LT Pro" panose="020B0504020202020204" pitchFamily="34" charset="0"/>
              </a:rPr>
              <a:t>This figure depicts the ROC (receiver operating characteristic) curve for the supervised machine learning logistic regression model, with an area under the curve of 0.59.</a:t>
            </a:r>
            <a:endParaRPr lang="en-US" sz="1600" dirty="0">
              <a:latin typeface="Avenir Next LT Pro" panose="020B0504020202020204" pitchFamily="34" charset="0"/>
            </a:endParaRPr>
          </a:p>
        </p:txBody>
      </p:sp>
      <p:grpSp>
        <p:nvGrpSpPr>
          <p:cNvPr id="14" name="Group 13">
            <a:extLst>
              <a:ext uri="{FF2B5EF4-FFF2-40B4-BE49-F238E27FC236}">
                <a16:creationId xmlns:a16="http://schemas.microsoft.com/office/drawing/2014/main" id="{D17168CF-D075-455B-A5E4-853A756CA4D7}"/>
              </a:ext>
            </a:extLst>
          </p:cNvPr>
          <p:cNvGrpSpPr/>
          <p:nvPr/>
        </p:nvGrpSpPr>
        <p:grpSpPr>
          <a:xfrm>
            <a:off x="6282508" y="1941590"/>
            <a:ext cx="4821915" cy="4259461"/>
            <a:chOff x="6269808" y="1370090"/>
            <a:chExt cx="4821915" cy="4259461"/>
          </a:xfrm>
        </p:grpSpPr>
        <p:pic>
          <p:nvPicPr>
            <p:cNvPr id="4100" name="Picture 4">
              <a:extLst>
                <a:ext uri="{FF2B5EF4-FFF2-40B4-BE49-F238E27FC236}">
                  <a16:creationId xmlns:a16="http://schemas.microsoft.com/office/drawing/2014/main" id="{5D108F88-A3C5-4065-89C2-12152960C8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7870" y="1370090"/>
              <a:ext cx="4685792" cy="360831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87BDB92-8CBB-4D76-B914-478CE1FD1BB5}"/>
                </a:ext>
              </a:extLst>
            </p:cNvPr>
            <p:cNvSpPr txBox="1"/>
            <p:nvPr/>
          </p:nvSpPr>
          <p:spPr>
            <a:xfrm>
              <a:off x="7918450" y="2108754"/>
              <a:ext cx="958850" cy="338554"/>
            </a:xfrm>
            <a:prstGeom prst="rect">
              <a:avLst/>
            </a:prstGeom>
            <a:solidFill>
              <a:srgbClr val="FEE825"/>
            </a:solidFill>
          </p:spPr>
          <p:txBody>
            <a:bodyPr wrap="square" rtlCol="0">
              <a:spAutoFit/>
            </a:bodyPr>
            <a:lstStyle/>
            <a:p>
              <a:pPr algn="ctr"/>
              <a:r>
                <a:rPr lang="en-US" sz="1600" dirty="0"/>
                <a:t>8228</a:t>
              </a:r>
            </a:p>
          </p:txBody>
        </p:sp>
        <p:sp>
          <p:nvSpPr>
            <p:cNvPr id="7" name="TextBox 6">
              <a:extLst>
                <a:ext uri="{FF2B5EF4-FFF2-40B4-BE49-F238E27FC236}">
                  <a16:creationId xmlns:a16="http://schemas.microsoft.com/office/drawing/2014/main" id="{B4010C29-B6A5-437E-A3E8-BDC34ABC5CEE}"/>
                </a:ext>
              </a:extLst>
            </p:cNvPr>
            <p:cNvSpPr txBox="1"/>
            <p:nvPr/>
          </p:nvSpPr>
          <p:spPr>
            <a:xfrm>
              <a:off x="7918450" y="3753404"/>
              <a:ext cx="958850" cy="338554"/>
            </a:xfrm>
            <a:prstGeom prst="rect">
              <a:avLst/>
            </a:prstGeom>
            <a:solidFill>
              <a:srgbClr val="33618E"/>
            </a:solidFill>
          </p:spPr>
          <p:txBody>
            <a:bodyPr wrap="square" rtlCol="0">
              <a:spAutoFit/>
            </a:bodyPr>
            <a:lstStyle/>
            <a:p>
              <a:pPr algn="ctr"/>
              <a:r>
                <a:rPr lang="en-US" sz="1600" dirty="0"/>
                <a:t>2982</a:t>
              </a:r>
            </a:p>
          </p:txBody>
        </p:sp>
        <p:sp>
          <p:nvSpPr>
            <p:cNvPr id="8" name="TextBox 7">
              <a:extLst>
                <a:ext uri="{FF2B5EF4-FFF2-40B4-BE49-F238E27FC236}">
                  <a16:creationId xmlns:a16="http://schemas.microsoft.com/office/drawing/2014/main" id="{50CD853E-085A-48E6-84A2-46DBE006F946}"/>
                </a:ext>
              </a:extLst>
            </p:cNvPr>
            <p:cNvSpPr txBox="1"/>
            <p:nvPr/>
          </p:nvSpPr>
          <p:spPr>
            <a:xfrm>
              <a:off x="9575800" y="2108754"/>
              <a:ext cx="958850" cy="338554"/>
            </a:xfrm>
            <a:prstGeom prst="rect">
              <a:avLst/>
            </a:prstGeom>
            <a:solidFill>
              <a:srgbClr val="440654"/>
            </a:solidFill>
          </p:spPr>
          <p:txBody>
            <a:bodyPr wrap="square" rtlCol="0">
              <a:spAutoFit/>
            </a:bodyPr>
            <a:lstStyle/>
            <a:p>
              <a:pPr algn="ctr"/>
              <a:r>
                <a:rPr lang="en-US" sz="1600" dirty="0">
                  <a:solidFill>
                    <a:schemeClr val="bg1"/>
                  </a:solidFill>
                </a:rPr>
                <a:t>599</a:t>
              </a:r>
            </a:p>
          </p:txBody>
        </p:sp>
        <p:sp>
          <p:nvSpPr>
            <p:cNvPr id="10" name="TextBox 9">
              <a:extLst>
                <a:ext uri="{FF2B5EF4-FFF2-40B4-BE49-F238E27FC236}">
                  <a16:creationId xmlns:a16="http://schemas.microsoft.com/office/drawing/2014/main" id="{DFC5BD1E-B54B-4DB8-B2F3-492BCE4E81AC}"/>
                </a:ext>
              </a:extLst>
            </p:cNvPr>
            <p:cNvSpPr txBox="1"/>
            <p:nvPr/>
          </p:nvSpPr>
          <p:spPr>
            <a:xfrm>
              <a:off x="9575800" y="3749612"/>
              <a:ext cx="958850" cy="338554"/>
            </a:xfrm>
            <a:prstGeom prst="rect">
              <a:avLst/>
            </a:prstGeom>
            <a:solidFill>
              <a:srgbClr val="471967"/>
            </a:solidFill>
          </p:spPr>
          <p:txBody>
            <a:bodyPr wrap="square" rtlCol="0">
              <a:spAutoFit/>
            </a:bodyPr>
            <a:lstStyle/>
            <a:p>
              <a:pPr algn="ctr"/>
              <a:r>
                <a:rPr lang="en-US" sz="1600" dirty="0">
                  <a:solidFill>
                    <a:schemeClr val="bg1"/>
                  </a:solidFill>
                </a:rPr>
                <a:t>1035</a:t>
              </a:r>
            </a:p>
          </p:txBody>
        </p:sp>
        <p:sp>
          <p:nvSpPr>
            <p:cNvPr id="12" name="TextBox 11">
              <a:extLst>
                <a:ext uri="{FF2B5EF4-FFF2-40B4-BE49-F238E27FC236}">
                  <a16:creationId xmlns:a16="http://schemas.microsoft.com/office/drawing/2014/main" id="{CF6BB527-0047-4354-A587-1DD21F883552}"/>
                </a:ext>
              </a:extLst>
            </p:cNvPr>
            <p:cNvSpPr txBox="1"/>
            <p:nvPr/>
          </p:nvSpPr>
          <p:spPr>
            <a:xfrm>
              <a:off x="6269808" y="5044776"/>
              <a:ext cx="4821915" cy="584775"/>
            </a:xfrm>
            <a:prstGeom prst="rect">
              <a:avLst/>
            </a:prstGeom>
            <a:noFill/>
          </p:spPr>
          <p:txBody>
            <a:bodyPr wrap="square">
              <a:spAutoFit/>
            </a:bodyPr>
            <a:lstStyle/>
            <a:p>
              <a:r>
                <a:rPr lang="en-US" sz="1600" b="1" i="0" u="none" strike="noStrike" dirty="0">
                  <a:solidFill>
                    <a:srgbClr val="000000"/>
                  </a:solidFill>
                  <a:effectLst/>
                  <a:latin typeface="Avenir Next LT Pro" panose="020B0504020202020204" pitchFamily="34" charset="0"/>
                </a:rPr>
                <a:t>Figure 7. </a:t>
              </a:r>
              <a:r>
                <a:rPr lang="en-US" sz="1600" b="0" i="0" u="none" strike="noStrike" dirty="0">
                  <a:solidFill>
                    <a:srgbClr val="000000"/>
                  </a:solidFill>
                  <a:effectLst/>
                  <a:latin typeface="Avenir Next LT Pro" panose="020B0504020202020204" pitchFamily="34" charset="0"/>
                </a:rPr>
                <a:t>This figure illustrates the confusion matrix based on the logistic regression model.</a:t>
              </a:r>
              <a:endParaRPr lang="en-US" sz="1600" dirty="0">
                <a:latin typeface="Avenir Next LT Pro" panose="020B0504020202020204" pitchFamily="34" charset="0"/>
              </a:endParaRPr>
            </a:p>
          </p:txBody>
        </p:sp>
      </p:grpSp>
    </p:spTree>
    <p:extLst>
      <p:ext uri="{BB962C8B-B14F-4D97-AF65-F5344CB8AC3E}">
        <p14:creationId xmlns:p14="http://schemas.microsoft.com/office/powerpoint/2010/main" val="2989663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802AA8-3E36-4E2B-9CD5-559F88C15B2E}"/>
              </a:ext>
            </a:extLst>
          </p:cNvPr>
          <p:cNvSpPr txBox="1"/>
          <p:nvPr/>
        </p:nvSpPr>
        <p:spPr>
          <a:xfrm>
            <a:off x="877264" y="446760"/>
            <a:ext cx="10437471" cy="923330"/>
          </a:xfrm>
          <a:prstGeom prst="rect">
            <a:avLst/>
          </a:prstGeom>
          <a:noFill/>
        </p:spPr>
        <p:txBody>
          <a:bodyPr wrap="square">
            <a:spAutoFit/>
          </a:bodyPr>
          <a:lstStyle/>
          <a:p>
            <a:pPr algn="ctr"/>
            <a:r>
              <a:rPr lang="en-US" sz="5400" b="1" i="0" u="none" strike="noStrike" dirty="0">
                <a:solidFill>
                  <a:srgbClr val="1A1A1A"/>
                </a:solidFill>
                <a:effectLst/>
                <a:latin typeface="Modern Love Caps" panose="04070805081001020A01" pitchFamily="82" charset="0"/>
              </a:rPr>
              <a:t>Classification Report</a:t>
            </a:r>
          </a:p>
        </p:txBody>
      </p:sp>
      <p:pic>
        <p:nvPicPr>
          <p:cNvPr id="5122" name="Picture 2">
            <a:extLst>
              <a:ext uri="{FF2B5EF4-FFF2-40B4-BE49-F238E27FC236}">
                <a16:creationId xmlns:a16="http://schemas.microsoft.com/office/drawing/2014/main" id="{0CE9C663-4962-4C91-BCAD-60126AF370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2799" y="1573290"/>
            <a:ext cx="8001000" cy="2667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6AFB452-B410-4A9C-8372-B2FF62B742C5}"/>
              </a:ext>
            </a:extLst>
          </p:cNvPr>
          <p:cNvSpPr txBox="1"/>
          <p:nvPr/>
        </p:nvSpPr>
        <p:spPr>
          <a:xfrm>
            <a:off x="2082799" y="4345516"/>
            <a:ext cx="8280401" cy="1077218"/>
          </a:xfrm>
          <a:prstGeom prst="rect">
            <a:avLst/>
          </a:prstGeom>
          <a:noFill/>
        </p:spPr>
        <p:txBody>
          <a:bodyPr wrap="square">
            <a:spAutoFit/>
          </a:bodyPr>
          <a:lstStyle/>
          <a:p>
            <a:r>
              <a:rPr lang="en-US" sz="1600" b="1" i="0" u="none" strike="noStrike" dirty="0">
                <a:solidFill>
                  <a:srgbClr val="000000"/>
                </a:solidFill>
                <a:effectLst/>
                <a:latin typeface="Avenir Next LT Pro" panose="020B0504020202020204" pitchFamily="34" charset="0"/>
              </a:rPr>
              <a:t>Figure 8. </a:t>
            </a:r>
            <a:r>
              <a:rPr lang="en-US" sz="1600" b="0" i="0" u="none" strike="noStrike" dirty="0">
                <a:solidFill>
                  <a:srgbClr val="000000"/>
                </a:solidFill>
                <a:effectLst/>
                <a:latin typeface="Avenir Next LT Pro" panose="020B0504020202020204" pitchFamily="34" charset="0"/>
              </a:rPr>
              <a:t>This figure reveals the classification report for the supervised machine learning model of logistic regression, with 0 indicating a patient not having pneumonia and 1 indicating that the patient did have pneumonia. A feature of the report includes an accuracy score of 0.72.</a:t>
            </a:r>
            <a:endParaRPr lang="en-US" sz="1600" dirty="0">
              <a:latin typeface="Avenir Next LT Pro" panose="020B0504020202020204" pitchFamily="34" charset="0"/>
            </a:endParaRPr>
          </a:p>
        </p:txBody>
      </p:sp>
    </p:spTree>
    <p:extLst>
      <p:ext uri="{BB962C8B-B14F-4D97-AF65-F5344CB8AC3E}">
        <p14:creationId xmlns:p14="http://schemas.microsoft.com/office/powerpoint/2010/main" val="797360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79E9DE-42A7-4C5A-B735-E2F21B276E82}"/>
              </a:ext>
            </a:extLst>
          </p:cNvPr>
          <p:cNvSpPr txBox="1"/>
          <p:nvPr/>
        </p:nvSpPr>
        <p:spPr>
          <a:xfrm>
            <a:off x="877264" y="764260"/>
            <a:ext cx="10437471" cy="923330"/>
          </a:xfrm>
          <a:prstGeom prst="rect">
            <a:avLst/>
          </a:prstGeom>
          <a:noFill/>
        </p:spPr>
        <p:txBody>
          <a:bodyPr wrap="square">
            <a:spAutoFit/>
          </a:bodyPr>
          <a:lstStyle/>
          <a:p>
            <a:pPr algn="ctr"/>
            <a:r>
              <a:rPr lang="en-US" sz="5400" b="1" i="0" u="none" strike="noStrike" dirty="0">
                <a:solidFill>
                  <a:srgbClr val="1A1A1A"/>
                </a:solidFill>
                <a:effectLst/>
                <a:latin typeface="Modern Love Caps" panose="04070805081001020A01" pitchFamily="82" charset="0"/>
              </a:rPr>
              <a:t>RECOMMENDATIONS</a:t>
            </a:r>
          </a:p>
        </p:txBody>
      </p:sp>
      <p:sp>
        <p:nvSpPr>
          <p:cNvPr id="7" name="TextBox 6">
            <a:extLst>
              <a:ext uri="{FF2B5EF4-FFF2-40B4-BE49-F238E27FC236}">
                <a16:creationId xmlns:a16="http://schemas.microsoft.com/office/drawing/2014/main" id="{75562C6F-711E-4711-86A5-8B632D1489F2}"/>
              </a:ext>
            </a:extLst>
          </p:cNvPr>
          <p:cNvSpPr txBox="1"/>
          <p:nvPr/>
        </p:nvSpPr>
        <p:spPr>
          <a:xfrm>
            <a:off x="2228848" y="1783427"/>
            <a:ext cx="7912102" cy="3477875"/>
          </a:xfrm>
          <a:prstGeom prst="rect">
            <a:avLst/>
          </a:prstGeom>
          <a:noFill/>
        </p:spPr>
        <p:txBody>
          <a:bodyPr wrap="square">
            <a:spAutoFit/>
          </a:bodyPr>
          <a:lstStyle/>
          <a:p>
            <a:pPr marL="285750" indent="-285750">
              <a:buFont typeface="Arial" panose="020B0604020202020204" pitchFamily="34" charset="0"/>
              <a:buChar char="•"/>
            </a:pPr>
            <a:r>
              <a:rPr lang="en-US" sz="2000" i="0" u="none" strike="noStrike" dirty="0">
                <a:solidFill>
                  <a:srgbClr val="000000"/>
                </a:solidFill>
                <a:effectLst/>
                <a:latin typeface="Avenir Next LT Pro" panose="020B0504020202020204" pitchFamily="34" charset="0"/>
              </a:rPr>
              <a:t>Find data from other countries that had additional attributes to compare or if they had the same related to pneumonia, what other factors may have caused it</a:t>
            </a:r>
          </a:p>
          <a:p>
            <a:pPr marL="285750" indent="-285750">
              <a:buFont typeface="Arial" panose="020B0604020202020204" pitchFamily="34" charset="0"/>
              <a:buChar char="•"/>
            </a:pPr>
            <a:endParaRPr lang="en-US" sz="2000" dirty="0">
              <a:solidFill>
                <a:srgbClr val="000000"/>
              </a:solidFill>
              <a:latin typeface="Avenir Next LT Pro" panose="020B0504020202020204" pitchFamily="34" charset="0"/>
            </a:endParaRPr>
          </a:p>
          <a:p>
            <a:pPr marL="285750" indent="-285750">
              <a:buFont typeface="Arial" panose="020B0604020202020204" pitchFamily="34" charset="0"/>
              <a:buChar char="•"/>
            </a:pPr>
            <a:r>
              <a:rPr lang="en-US" sz="2000" dirty="0">
                <a:latin typeface="Avenir Next LT Pro" panose="020B0504020202020204" pitchFamily="34" charset="0"/>
              </a:rPr>
              <a:t>Find data with a reliable source to draw accurate conclusions since there is a lot of disinformation with COVID-19 data available</a:t>
            </a:r>
          </a:p>
          <a:p>
            <a:pPr marL="285750" indent="-285750">
              <a:buFont typeface="Arial" panose="020B0604020202020204" pitchFamily="34" charset="0"/>
              <a:buChar char="•"/>
            </a:pPr>
            <a:endParaRPr lang="en-US" sz="2000" dirty="0">
              <a:latin typeface="Avenir Next LT Pro" panose="020B0504020202020204" pitchFamily="34" charset="0"/>
            </a:endParaRPr>
          </a:p>
          <a:p>
            <a:pPr marL="285750" indent="-285750">
              <a:buFont typeface="Arial" panose="020B0604020202020204" pitchFamily="34" charset="0"/>
              <a:buChar char="•"/>
            </a:pPr>
            <a:r>
              <a:rPr lang="en-US" sz="2000" dirty="0">
                <a:latin typeface="Avenir Next LT Pro" panose="020B0504020202020204" pitchFamily="34" charset="0"/>
              </a:rPr>
              <a:t>Repeat analysis with supervised, unsupervised, and PCA transformed machine learning models in the future when data is more readily available since COVID-19 is new</a:t>
            </a:r>
          </a:p>
        </p:txBody>
      </p:sp>
    </p:spTree>
    <p:extLst>
      <p:ext uri="{BB962C8B-B14F-4D97-AF65-F5344CB8AC3E}">
        <p14:creationId xmlns:p14="http://schemas.microsoft.com/office/powerpoint/2010/main" val="2241744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EC22EF9-059C-4738-B54D-65319100F4A2}"/>
              </a:ext>
            </a:extLst>
          </p:cNvPr>
          <p:cNvSpPr txBox="1"/>
          <p:nvPr/>
        </p:nvSpPr>
        <p:spPr>
          <a:xfrm>
            <a:off x="3070369" y="165234"/>
            <a:ext cx="6051259" cy="646331"/>
          </a:xfrm>
          <a:prstGeom prst="rect">
            <a:avLst/>
          </a:prstGeom>
          <a:noFill/>
        </p:spPr>
        <p:txBody>
          <a:bodyPr wrap="square" rtlCol="0">
            <a:spAutoFit/>
          </a:bodyPr>
          <a:lstStyle/>
          <a:p>
            <a:pPr algn="ctr"/>
            <a:r>
              <a:rPr lang="en-US" sz="3600" b="1" dirty="0">
                <a:latin typeface="Modern Love Caps" panose="04070805081001020A01" pitchFamily="82" charset="0"/>
              </a:rPr>
              <a:t>Interactive Dashboard</a:t>
            </a:r>
          </a:p>
        </p:txBody>
      </p:sp>
      <p:pic>
        <p:nvPicPr>
          <p:cNvPr id="6" name="Picture 5">
            <a:extLst>
              <a:ext uri="{FF2B5EF4-FFF2-40B4-BE49-F238E27FC236}">
                <a16:creationId xmlns:a16="http://schemas.microsoft.com/office/drawing/2014/main" id="{13731740-5CAD-49F4-8FC3-AA43675097A3}"/>
              </a:ext>
            </a:extLst>
          </p:cNvPr>
          <p:cNvPicPr>
            <a:picLocks noChangeAspect="1"/>
          </p:cNvPicPr>
          <p:nvPr/>
        </p:nvPicPr>
        <p:blipFill>
          <a:blip r:embed="rId5"/>
          <a:stretch>
            <a:fillRect/>
          </a:stretch>
        </p:blipFill>
        <p:spPr>
          <a:xfrm>
            <a:off x="2178341" y="3572954"/>
            <a:ext cx="8218025" cy="2938896"/>
          </a:xfrm>
          <a:prstGeom prst="rect">
            <a:avLst/>
          </a:prstGeom>
        </p:spPr>
      </p:pic>
      <p:pic>
        <p:nvPicPr>
          <p:cNvPr id="8" name="Screen Recording 7">
            <a:hlinkClick r:id="" action="ppaction://media"/>
            <a:extLst>
              <a:ext uri="{FF2B5EF4-FFF2-40B4-BE49-F238E27FC236}">
                <a16:creationId xmlns:a16="http://schemas.microsoft.com/office/drawing/2014/main" id="{F37A2041-EE33-4B89-B885-9517B4C42039}"/>
              </a:ext>
            </a:extLst>
          </p:cNvPr>
          <p:cNvPicPr>
            <a:picLocks noChangeAspect="1"/>
          </p:cNvPicPr>
          <p:nvPr>
            <a:videoFile r:link="rId1"/>
            <p:extLst>
              <p:ext uri="{DAA4B4D4-6D71-4841-9C94-3DE7FCFB9230}">
                <p14:media xmlns:p14="http://schemas.microsoft.com/office/powerpoint/2010/main" r:embed="rId2">
                  <p14:trim end="14804.2"/>
                </p14:media>
              </p:ext>
            </p:extLst>
          </p:nvPr>
        </p:nvPicPr>
        <p:blipFill>
          <a:blip r:embed="rId6"/>
          <a:stretch>
            <a:fillRect/>
          </a:stretch>
        </p:blipFill>
        <p:spPr>
          <a:xfrm>
            <a:off x="2178341" y="753690"/>
            <a:ext cx="8218025" cy="3007220"/>
          </a:xfrm>
          <a:prstGeom prst="rect">
            <a:avLst/>
          </a:prstGeom>
        </p:spPr>
      </p:pic>
    </p:spTree>
    <p:extLst>
      <p:ext uri="{BB962C8B-B14F-4D97-AF65-F5344CB8AC3E}">
        <p14:creationId xmlns:p14="http://schemas.microsoft.com/office/powerpoint/2010/main" val="3777609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56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EBBC9-B0AE-418E-9EE0-30DE889F2824}"/>
              </a:ext>
            </a:extLst>
          </p:cNvPr>
          <p:cNvSpPr>
            <a:spLocks noGrp="1"/>
          </p:cNvSpPr>
          <p:nvPr>
            <p:ph type="ctrTitle"/>
          </p:nvPr>
        </p:nvSpPr>
        <p:spPr>
          <a:xfrm>
            <a:off x="885711" y="1375963"/>
            <a:ext cx="9346859" cy="1216163"/>
          </a:xfrm>
        </p:spPr>
        <p:txBody>
          <a:bodyPr>
            <a:normAutofit/>
          </a:bodyPr>
          <a:lstStyle/>
          <a:p>
            <a:r>
              <a:rPr lang="en-US" sz="7200" i="0" dirty="0">
                <a:latin typeface="Modern Love Caps" panose="04070805081001020A01" pitchFamily="82" charset="0"/>
              </a:rPr>
              <a:t>Thank you!</a:t>
            </a:r>
          </a:p>
        </p:txBody>
      </p:sp>
      <p:sp>
        <p:nvSpPr>
          <p:cNvPr id="7" name="Oval 6">
            <a:extLst>
              <a:ext uri="{FF2B5EF4-FFF2-40B4-BE49-F238E27FC236}">
                <a16:creationId xmlns:a16="http://schemas.microsoft.com/office/drawing/2014/main" id="{9D1720D7-7B59-4506-B468-8BFF4F9744BD}"/>
              </a:ext>
            </a:extLst>
          </p:cNvPr>
          <p:cNvSpPr/>
          <p:nvPr/>
        </p:nvSpPr>
        <p:spPr>
          <a:xfrm>
            <a:off x="1281960" y="2485571"/>
            <a:ext cx="822960" cy="822960"/>
          </a:xfrm>
          <a:prstGeom prst="ellipse">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 up of a logo&#10;&#10;Description automatically generated">
            <a:extLst>
              <a:ext uri="{FF2B5EF4-FFF2-40B4-BE49-F238E27FC236}">
                <a16:creationId xmlns:a16="http://schemas.microsoft.com/office/drawing/2014/main" id="{9B19550F-B97F-4E13-9996-4275E8F7B5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4638" y="2485571"/>
            <a:ext cx="788141" cy="788141"/>
          </a:xfrm>
          <a:prstGeom prst="rect">
            <a:avLst/>
          </a:prstGeom>
        </p:spPr>
      </p:pic>
      <p:sp>
        <p:nvSpPr>
          <p:cNvPr id="8" name="TextBox 7">
            <a:extLst>
              <a:ext uri="{FF2B5EF4-FFF2-40B4-BE49-F238E27FC236}">
                <a16:creationId xmlns:a16="http://schemas.microsoft.com/office/drawing/2014/main" id="{7B742D5B-7860-4188-8E54-D782B6535C4B}"/>
              </a:ext>
            </a:extLst>
          </p:cNvPr>
          <p:cNvSpPr txBox="1"/>
          <p:nvPr/>
        </p:nvSpPr>
        <p:spPr>
          <a:xfrm>
            <a:off x="2228012" y="2618452"/>
            <a:ext cx="7423988" cy="584775"/>
          </a:xfrm>
          <a:prstGeom prst="rect">
            <a:avLst/>
          </a:prstGeom>
          <a:noFill/>
        </p:spPr>
        <p:txBody>
          <a:bodyPr wrap="square" rtlCol="0">
            <a:spAutoFit/>
          </a:bodyPr>
          <a:lstStyle/>
          <a:p>
            <a:r>
              <a:rPr lang="en-US" sz="3200" dirty="0">
                <a:solidFill>
                  <a:srgbClr val="F5F5F5"/>
                </a:solidFill>
                <a:latin typeface="Modern Love Caps" panose="04070805081001020A01" pitchFamily="82" charset="0"/>
                <a:hlinkClick r:id="rId4">
                  <a:extLst>
                    <a:ext uri="{A12FA001-AC4F-418D-AE19-62706E023703}">
                      <ahyp:hlinkClr xmlns:ahyp="http://schemas.microsoft.com/office/drawing/2018/hyperlinkcolor" val="tx"/>
                    </a:ext>
                  </a:extLst>
                </a:hlinkClick>
              </a:rPr>
              <a:t>https://</a:t>
            </a:r>
            <a:r>
              <a:rPr lang="en-US" sz="3200" dirty="0" err="1">
                <a:solidFill>
                  <a:srgbClr val="F5F5F5"/>
                </a:solidFill>
                <a:latin typeface="Modern Love Caps" panose="04070805081001020A01" pitchFamily="82" charset="0"/>
                <a:hlinkClick r:id="rId4">
                  <a:extLst>
                    <a:ext uri="{A12FA001-AC4F-418D-AE19-62706E023703}">
                      <ahyp:hlinkClr xmlns:ahyp="http://schemas.microsoft.com/office/drawing/2018/hyperlinkcolor" val="tx"/>
                    </a:ext>
                  </a:extLst>
                </a:hlinkClick>
              </a:rPr>
              <a:t>github.com</a:t>
            </a:r>
            <a:r>
              <a:rPr lang="en-US" sz="3200" dirty="0">
                <a:solidFill>
                  <a:srgbClr val="F5F5F5"/>
                </a:solidFill>
                <a:latin typeface="Modern Love Caps" panose="04070805081001020A01" pitchFamily="82" charset="0"/>
                <a:hlinkClick r:id="rId4">
                  <a:extLst>
                    <a:ext uri="{A12FA001-AC4F-418D-AE19-62706E023703}">
                      <ahyp:hlinkClr xmlns:ahyp="http://schemas.microsoft.com/office/drawing/2018/hyperlinkcolor" val="tx"/>
                    </a:ext>
                  </a:extLst>
                </a:hlinkClick>
              </a:rPr>
              <a:t>/</a:t>
            </a:r>
            <a:r>
              <a:rPr lang="en-US" sz="3200" dirty="0" err="1">
                <a:solidFill>
                  <a:srgbClr val="F5F5F5"/>
                </a:solidFill>
                <a:latin typeface="Modern Love Caps" panose="04070805081001020A01" pitchFamily="82" charset="0"/>
                <a:hlinkClick r:id="rId4">
                  <a:extLst>
                    <a:ext uri="{A12FA001-AC4F-418D-AE19-62706E023703}">
                      <ahyp:hlinkClr xmlns:ahyp="http://schemas.microsoft.com/office/drawing/2018/hyperlinkcolor" val="tx"/>
                    </a:ext>
                  </a:extLst>
                </a:hlinkClick>
              </a:rPr>
              <a:t>TeamJupyter</a:t>
            </a:r>
            <a:r>
              <a:rPr lang="en-US" sz="3200" dirty="0">
                <a:solidFill>
                  <a:srgbClr val="F5F5F5"/>
                </a:solidFill>
                <a:latin typeface="Modern Love Caps" panose="04070805081001020A01" pitchFamily="82" charset="0"/>
                <a:hlinkClick r:id="rId4">
                  <a:extLst>
                    <a:ext uri="{A12FA001-AC4F-418D-AE19-62706E023703}">
                      <ahyp:hlinkClr xmlns:ahyp="http://schemas.microsoft.com/office/drawing/2018/hyperlinkcolor" val="tx"/>
                    </a:ext>
                  </a:extLst>
                </a:hlinkClick>
              </a:rPr>
              <a:t>/COVID19</a:t>
            </a:r>
            <a:endParaRPr lang="en-US" sz="3200" dirty="0">
              <a:solidFill>
                <a:srgbClr val="F5F5F5"/>
              </a:solidFill>
              <a:latin typeface="Modern Love Caps" panose="04070805081001020A01" pitchFamily="82" charset="0"/>
            </a:endParaRPr>
          </a:p>
        </p:txBody>
      </p:sp>
      <p:grpSp>
        <p:nvGrpSpPr>
          <p:cNvPr id="13" name="Group 12">
            <a:extLst>
              <a:ext uri="{FF2B5EF4-FFF2-40B4-BE49-F238E27FC236}">
                <a16:creationId xmlns:a16="http://schemas.microsoft.com/office/drawing/2014/main" id="{98943426-F1CB-48B3-A77E-42A09BDC71B7}"/>
              </a:ext>
            </a:extLst>
          </p:cNvPr>
          <p:cNvGrpSpPr/>
          <p:nvPr/>
        </p:nvGrpSpPr>
        <p:grpSpPr>
          <a:xfrm>
            <a:off x="1264550" y="3786319"/>
            <a:ext cx="822960" cy="822960"/>
            <a:chOff x="1869782" y="5363028"/>
            <a:chExt cx="822960" cy="822960"/>
          </a:xfrm>
        </p:grpSpPr>
        <p:sp>
          <p:nvSpPr>
            <p:cNvPr id="11" name="Oval 10">
              <a:extLst>
                <a:ext uri="{FF2B5EF4-FFF2-40B4-BE49-F238E27FC236}">
                  <a16:creationId xmlns:a16="http://schemas.microsoft.com/office/drawing/2014/main" id="{2E01745D-62F9-4DA2-848F-9EE346818FBA}"/>
                </a:ext>
              </a:extLst>
            </p:cNvPr>
            <p:cNvSpPr/>
            <p:nvPr/>
          </p:nvSpPr>
          <p:spPr>
            <a:xfrm>
              <a:off x="1869782" y="5363028"/>
              <a:ext cx="822960" cy="822960"/>
            </a:xfrm>
            <a:prstGeom prst="ellipse">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descr="Tableau logo">
              <a:extLst>
                <a:ext uri="{FF2B5EF4-FFF2-40B4-BE49-F238E27FC236}">
                  <a16:creationId xmlns:a16="http://schemas.microsoft.com/office/drawing/2014/main" id="{24FAD3F9-B427-4AFA-9E21-DEC9B3662F9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8314" t="18519" r="28438" b="18519"/>
            <a:stretch/>
          </p:blipFill>
          <p:spPr bwMode="auto">
            <a:xfrm>
              <a:off x="1922850" y="5415680"/>
              <a:ext cx="716824" cy="717656"/>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B7147893-5177-49DC-ACD5-345058DFB134}"/>
              </a:ext>
            </a:extLst>
          </p:cNvPr>
          <p:cNvSpPr txBox="1"/>
          <p:nvPr/>
        </p:nvSpPr>
        <p:spPr>
          <a:xfrm>
            <a:off x="2228012" y="3757498"/>
            <a:ext cx="9615645" cy="954107"/>
          </a:xfrm>
          <a:prstGeom prst="rect">
            <a:avLst/>
          </a:prstGeom>
          <a:noFill/>
        </p:spPr>
        <p:txBody>
          <a:bodyPr wrap="square" rtlCol="0">
            <a:spAutoFit/>
          </a:bodyPr>
          <a:lstStyle/>
          <a:p>
            <a:r>
              <a:rPr lang="en-US" sz="2800" dirty="0">
                <a:solidFill>
                  <a:srgbClr val="F5F5F5"/>
                </a:solidFill>
                <a:latin typeface="Modern Love Caps" panose="04070805081001020A01" pitchFamily="82" charset="0"/>
                <a:hlinkClick r:id="rId6">
                  <a:extLst>
                    <a:ext uri="{A12FA001-AC4F-418D-AE19-62706E023703}">
                      <ahyp:hlinkClr xmlns:ahyp="http://schemas.microsoft.com/office/drawing/2018/hyperlinkcolor" val="tx"/>
                    </a:ext>
                  </a:extLst>
                </a:hlinkClick>
              </a:rPr>
              <a:t>https://</a:t>
            </a:r>
            <a:r>
              <a:rPr lang="en-US" sz="2800" dirty="0" err="1">
                <a:solidFill>
                  <a:srgbClr val="F5F5F5"/>
                </a:solidFill>
                <a:latin typeface="Modern Love Caps" panose="04070805081001020A01" pitchFamily="82" charset="0"/>
                <a:hlinkClick r:id="rId6">
                  <a:extLst>
                    <a:ext uri="{A12FA001-AC4F-418D-AE19-62706E023703}">
                      <ahyp:hlinkClr xmlns:ahyp="http://schemas.microsoft.com/office/drawing/2018/hyperlinkcolor" val="tx"/>
                    </a:ext>
                  </a:extLst>
                </a:hlinkClick>
              </a:rPr>
              <a:t>public.tableau.com</a:t>
            </a:r>
            <a:r>
              <a:rPr lang="en-US" sz="2800" dirty="0">
                <a:solidFill>
                  <a:srgbClr val="F5F5F5"/>
                </a:solidFill>
                <a:latin typeface="Modern Love Caps" panose="04070805081001020A01" pitchFamily="82" charset="0"/>
                <a:hlinkClick r:id="rId6">
                  <a:extLst>
                    <a:ext uri="{A12FA001-AC4F-418D-AE19-62706E023703}">
                      <ahyp:hlinkClr xmlns:ahyp="http://schemas.microsoft.com/office/drawing/2018/hyperlinkcolor" val="tx"/>
                    </a:ext>
                  </a:extLst>
                </a:hlinkClick>
              </a:rPr>
              <a:t>/profile/</a:t>
            </a:r>
            <a:r>
              <a:rPr lang="en-US" sz="2800" dirty="0" err="1">
                <a:solidFill>
                  <a:srgbClr val="F5F5F5"/>
                </a:solidFill>
                <a:latin typeface="Modern Love Caps" panose="04070805081001020A01" pitchFamily="82" charset="0"/>
                <a:hlinkClick r:id="rId6">
                  <a:extLst>
                    <a:ext uri="{A12FA001-AC4F-418D-AE19-62706E023703}">
                      <ahyp:hlinkClr xmlns:ahyp="http://schemas.microsoft.com/office/drawing/2018/hyperlinkcolor" val="tx"/>
                    </a:ext>
                  </a:extLst>
                </a:hlinkClick>
              </a:rPr>
              <a:t>nathania.rockwood</a:t>
            </a:r>
            <a:r>
              <a:rPr lang="en-US" sz="2800" dirty="0">
                <a:solidFill>
                  <a:srgbClr val="F5F5F5"/>
                </a:solidFill>
                <a:latin typeface="Modern Love Caps" panose="04070805081001020A01" pitchFamily="82" charset="0"/>
                <a:hlinkClick r:id="rId6">
                  <a:extLst>
                    <a:ext uri="{A12FA001-AC4F-418D-AE19-62706E023703}">
                      <ahyp:hlinkClr xmlns:ahyp="http://schemas.microsoft.com/office/drawing/2018/hyperlinkcolor" val="tx"/>
                    </a:ext>
                  </a:extLst>
                </a:hlinkClick>
              </a:rPr>
              <a:t>#!/</a:t>
            </a:r>
            <a:r>
              <a:rPr lang="en-US" sz="2800" dirty="0" err="1">
                <a:solidFill>
                  <a:srgbClr val="F5F5F5"/>
                </a:solidFill>
                <a:latin typeface="Modern Love Caps" panose="04070805081001020A01" pitchFamily="82" charset="0"/>
                <a:hlinkClick r:id="rId6">
                  <a:extLst>
                    <a:ext uri="{A12FA001-AC4F-418D-AE19-62706E023703}">
                      <ahyp:hlinkClr xmlns:ahyp="http://schemas.microsoft.com/office/drawing/2018/hyperlinkcolor" val="tx"/>
                    </a:ext>
                  </a:extLst>
                </a:hlinkClick>
              </a:rPr>
              <a:t>vizhome</a:t>
            </a:r>
            <a:r>
              <a:rPr lang="en-US" sz="2800" dirty="0">
                <a:solidFill>
                  <a:srgbClr val="F5F5F5"/>
                </a:solidFill>
                <a:latin typeface="Modern Love Caps" panose="04070805081001020A01" pitchFamily="82" charset="0"/>
                <a:hlinkClick r:id="rId6">
                  <a:extLst>
                    <a:ext uri="{A12FA001-AC4F-418D-AE19-62706E023703}">
                      <ahyp:hlinkClr xmlns:ahyp="http://schemas.microsoft.com/office/drawing/2018/hyperlinkcolor" val="tx"/>
                    </a:ext>
                  </a:extLst>
                </a:hlinkClick>
              </a:rPr>
              <a:t>/COVID-19FinalProjectDashboard/Dashboard2?publish=yes</a:t>
            </a:r>
            <a:endParaRPr lang="en-US" sz="2800" dirty="0">
              <a:solidFill>
                <a:srgbClr val="F5F5F5"/>
              </a:solidFill>
              <a:latin typeface="Modern Love Caps" panose="04070805081001020A01" pitchFamily="82" charset="0"/>
            </a:endParaRPr>
          </a:p>
        </p:txBody>
      </p:sp>
    </p:spTree>
    <p:extLst>
      <p:ext uri="{BB962C8B-B14F-4D97-AF65-F5344CB8AC3E}">
        <p14:creationId xmlns:p14="http://schemas.microsoft.com/office/powerpoint/2010/main" val="1076856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2029FB-DA4A-46FA-A6A5-2885774DF03A}"/>
              </a:ext>
            </a:extLst>
          </p:cNvPr>
          <p:cNvSpPr/>
          <p:nvPr/>
        </p:nvSpPr>
        <p:spPr>
          <a:xfrm>
            <a:off x="-1" y="0"/>
            <a:ext cx="5152571" cy="6858000"/>
          </a:xfrm>
          <a:prstGeom prst="rect">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569CB1B-DBBB-4F71-9239-3594B27CCF83}"/>
              </a:ext>
            </a:extLst>
          </p:cNvPr>
          <p:cNvSpPr>
            <a:spLocks noGrp="1"/>
          </p:cNvSpPr>
          <p:nvPr>
            <p:ph type="title"/>
          </p:nvPr>
        </p:nvSpPr>
        <p:spPr>
          <a:xfrm>
            <a:off x="762000" y="1820333"/>
            <a:ext cx="3833906" cy="1888505"/>
          </a:xfrm>
        </p:spPr>
        <p:txBody>
          <a:bodyPr>
            <a:normAutofit/>
          </a:bodyPr>
          <a:lstStyle/>
          <a:p>
            <a:pPr algn="l"/>
            <a:r>
              <a:rPr lang="en-US" dirty="0">
                <a:solidFill>
                  <a:schemeClr val="bg1"/>
                </a:solidFill>
              </a:rPr>
              <a:t>Table of Contents</a:t>
            </a:r>
            <a:br>
              <a:rPr lang="en-US" dirty="0">
                <a:solidFill>
                  <a:schemeClr val="bg1"/>
                </a:solidFill>
              </a:rPr>
            </a:br>
            <a:endParaRPr lang="en-US" sz="2000" dirty="0">
              <a:solidFill>
                <a:schemeClr val="bg1"/>
              </a:solidFill>
              <a:latin typeface="Avenir Next LT Pro" panose="020B0504020202020204" pitchFamily="34" charset="0"/>
            </a:endParaRPr>
          </a:p>
        </p:txBody>
      </p:sp>
      <p:cxnSp>
        <p:nvCxnSpPr>
          <p:cNvPr id="5" name="Straight Connector 4">
            <a:extLst>
              <a:ext uri="{FF2B5EF4-FFF2-40B4-BE49-F238E27FC236}">
                <a16:creationId xmlns:a16="http://schemas.microsoft.com/office/drawing/2014/main" id="{3105FA5D-008D-46CC-A3ED-D2259BEFCF65}"/>
              </a:ext>
            </a:extLst>
          </p:cNvPr>
          <p:cNvCxnSpPr/>
          <p:nvPr/>
        </p:nvCxnSpPr>
        <p:spPr>
          <a:xfrm>
            <a:off x="23908" y="6196722"/>
            <a:ext cx="4470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D117574-A113-4356-AD61-CF9A8A974F13}"/>
              </a:ext>
            </a:extLst>
          </p:cNvPr>
          <p:cNvSpPr txBox="1"/>
          <p:nvPr/>
        </p:nvSpPr>
        <p:spPr>
          <a:xfrm>
            <a:off x="795727" y="3369630"/>
            <a:ext cx="4078511" cy="646331"/>
          </a:xfrm>
          <a:prstGeom prst="rect">
            <a:avLst/>
          </a:prstGeom>
          <a:noFill/>
        </p:spPr>
        <p:txBody>
          <a:bodyPr wrap="square">
            <a:spAutoFit/>
          </a:bodyPr>
          <a:lstStyle/>
          <a:p>
            <a:r>
              <a:rPr lang="en-US" sz="1800" dirty="0">
                <a:solidFill>
                  <a:schemeClr val="bg1"/>
                </a:solidFill>
                <a:latin typeface="Avenir Next LT Pro" panose="020B0504020202020204" pitchFamily="34" charset="0"/>
              </a:rPr>
              <a:t>The Risk of Pneumonia in COVID-19 Patients based on Comorbidities</a:t>
            </a:r>
            <a:endParaRPr lang="en-US" dirty="0"/>
          </a:p>
        </p:txBody>
      </p:sp>
      <p:sp>
        <p:nvSpPr>
          <p:cNvPr id="8" name="TextBox 7">
            <a:extLst>
              <a:ext uri="{FF2B5EF4-FFF2-40B4-BE49-F238E27FC236}">
                <a16:creationId xmlns:a16="http://schemas.microsoft.com/office/drawing/2014/main" id="{B487CFF4-CD93-4E35-9E38-E444E1F34DDE}"/>
              </a:ext>
            </a:extLst>
          </p:cNvPr>
          <p:cNvSpPr txBox="1"/>
          <p:nvPr/>
        </p:nvSpPr>
        <p:spPr>
          <a:xfrm>
            <a:off x="5689597" y="1166842"/>
            <a:ext cx="6197601" cy="4524315"/>
          </a:xfrm>
          <a:prstGeom prst="rect">
            <a:avLst/>
          </a:prstGeom>
          <a:noFill/>
        </p:spPr>
        <p:txBody>
          <a:bodyPr wrap="square" rtlCol="0">
            <a:spAutoFit/>
          </a:bodyPr>
          <a:lstStyle/>
          <a:p>
            <a:r>
              <a:rPr lang="en-US" sz="2400" i="1" dirty="0">
                <a:latin typeface="+mj-lt"/>
              </a:rPr>
              <a:t>Overview of Data</a:t>
            </a:r>
          </a:p>
          <a:p>
            <a:endParaRPr lang="en-US" sz="2400" i="1" dirty="0">
              <a:latin typeface="+mj-lt"/>
            </a:endParaRPr>
          </a:p>
          <a:p>
            <a:r>
              <a:rPr lang="en-US" sz="2400" i="1" dirty="0">
                <a:latin typeface="+mj-lt"/>
              </a:rPr>
              <a:t>Project Overview</a:t>
            </a:r>
          </a:p>
          <a:p>
            <a:endParaRPr lang="en-US" sz="2400" i="1" dirty="0">
              <a:latin typeface="+mj-lt"/>
            </a:endParaRPr>
          </a:p>
          <a:p>
            <a:r>
              <a:rPr lang="en-US" sz="2400" i="1" dirty="0">
                <a:latin typeface="+mj-lt"/>
              </a:rPr>
              <a:t>Project Methodology</a:t>
            </a:r>
          </a:p>
          <a:p>
            <a:endParaRPr lang="en-US" sz="2400" i="1" dirty="0">
              <a:latin typeface="+mj-lt"/>
            </a:endParaRPr>
          </a:p>
          <a:p>
            <a:r>
              <a:rPr lang="en-US" sz="2400" i="1" dirty="0">
                <a:latin typeface="+mj-lt"/>
              </a:rPr>
              <a:t>Data Exploration, Analysis, &amp; Results</a:t>
            </a:r>
          </a:p>
          <a:p>
            <a:endParaRPr lang="en-US" sz="2400" i="1" dirty="0">
              <a:latin typeface="+mj-lt"/>
            </a:endParaRPr>
          </a:p>
          <a:p>
            <a:r>
              <a:rPr lang="en-US" sz="2400" i="1" dirty="0">
                <a:latin typeface="+mj-lt"/>
              </a:rPr>
              <a:t>Recommendations</a:t>
            </a:r>
          </a:p>
          <a:p>
            <a:endParaRPr lang="en-US" sz="2400" i="1" dirty="0">
              <a:latin typeface="+mj-lt"/>
            </a:endParaRPr>
          </a:p>
          <a:p>
            <a:r>
              <a:rPr lang="en-US" sz="2400" i="1" dirty="0">
                <a:latin typeface="+mj-lt"/>
              </a:rPr>
              <a:t>Interactive Dashboard</a:t>
            </a:r>
          </a:p>
          <a:p>
            <a:endParaRPr lang="en-US" sz="2400" i="1" dirty="0">
              <a:latin typeface="+mj-lt"/>
            </a:endParaRPr>
          </a:p>
        </p:txBody>
      </p:sp>
    </p:spTree>
    <p:extLst>
      <p:ext uri="{BB962C8B-B14F-4D97-AF65-F5344CB8AC3E}">
        <p14:creationId xmlns:p14="http://schemas.microsoft.com/office/powerpoint/2010/main" val="455667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643D9E-3759-4C6B-A26C-4994F55CB316}"/>
              </a:ext>
            </a:extLst>
          </p:cNvPr>
          <p:cNvSpPr txBox="1"/>
          <p:nvPr/>
        </p:nvSpPr>
        <p:spPr>
          <a:xfrm>
            <a:off x="447674" y="700198"/>
            <a:ext cx="10797842" cy="923330"/>
          </a:xfrm>
          <a:prstGeom prst="rect">
            <a:avLst/>
          </a:prstGeom>
          <a:noFill/>
        </p:spPr>
        <p:txBody>
          <a:bodyPr wrap="square">
            <a:spAutoFit/>
          </a:bodyPr>
          <a:lstStyle/>
          <a:p>
            <a:pPr rtl="0">
              <a:spcBef>
                <a:spcPts val="0"/>
              </a:spcBef>
              <a:spcAft>
                <a:spcPts val="0"/>
              </a:spcAft>
            </a:pPr>
            <a:r>
              <a:rPr lang="en-US" sz="5400" b="1" i="0" u="none" strike="noStrike" dirty="0">
                <a:solidFill>
                  <a:srgbClr val="1A1A1A"/>
                </a:solidFill>
                <a:effectLst/>
                <a:latin typeface="Modern Love Caps" panose="04070805081001020A01" pitchFamily="82" charset="0"/>
              </a:rPr>
              <a:t>Data Overview</a:t>
            </a:r>
          </a:p>
        </p:txBody>
      </p:sp>
      <p:sp>
        <p:nvSpPr>
          <p:cNvPr id="4" name="TextBox 3">
            <a:extLst>
              <a:ext uri="{FF2B5EF4-FFF2-40B4-BE49-F238E27FC236}">
                <a16:creationId xmlns:a16="http://schemas.microsoft.com/office/drawing/2014/main" id="{9D027C7A-D15C-4E1E-BFA7-D4FEF88C1B94}"/>
              </a:ext>
            </a:extLst>
          </p:cNvPr>
          <p:cNvSpPr txBox="1"/>
          <p:nvPr/>
        </p:nvSpPr>
        <p:spPr>
          <a:xfrm>
            <a:off x="956292" y="1623528"/>
            <a:ext cx="7284215" cy="1430584"/>
          </a:xfrm>
          <a:prstGeom prst="rect">
            <a:avLst/>
          </a:prstGeom>
          <a:noFill/>
        </p:spPr>
        <p:txBody>
          <a:bodyPr wrap="square" rtlCol="0">
            <a:spAutoFit/>
          </a:bodyPr>
          <a:lstStyle/>
          <a:p>
            <a:pPr>
              <a:lnSpc>
                <a:spcPct val="150000"/>
              </a:lnSpc>
            </a:pPr>
            <a:r>
              <a:rPr lang="en-US" sz="2400" b="1" dirty="0">
                <a:latin typeface="Modern Love Caps" panose="04070805081001020A01" pitchFamily="82" charset="0"/>
              </a:rPr>
              <a:t>Data Description</a:t>
            </a:r>
          </a:p>
          <a:p>
            <a:pPr marL="742950" lvl="1" indent="-285750">
              <a:lnSpc>
                <a:spcPct val="150000"/>
              </a:lnSpc>
              <a:buFont typeface="Arial" panose="020B0604020202020204" pitchFamily="34" charset="0"/>
              <a:buChar char="•"/>
            </a:pPr>
            <a:r>
              <a:rPr lang="en-US" dirty="0">
                <a:latin typeface="Avenir Next LT Pro" panose="020B0504020202020204" pitchFamily="34" charset="0"/>
              </a:rPr>
              <a:t>Data from the Mexican Government on COVID-19 patients</a:t>
            </a:r>
          </a:p>
          <a:p>
            <a:pPr marL="742950" lvl="1" indent="-285750">
              <a:lnSpc>
                <a:spcPct val="150000"/>
              </a:lnSpc>
              <a:buFont typeface="Arial" panose="020B0604020202020204" pitchFamily="34" charset="0"/>
              <a:buChar char="•"/>
            </a:pPr>
            <a:r>
              <a:rPr lang="en-US" dirty="0">
                <a:latin typeface="Avenir Next LT Pro" panose="020B0504020202020204" pitchFamily="34" charset="0"/>
              </a:rPr>
              <a:t>500k data points in initial dataset, 50k datapoints used</a:t>
            </a:r>
          </a:p>
        </p:txBody>
      </p:sp>
      <p:graphicFrame>
        <p:nvGraphicFramePr>
          <p:cNvPr id="5" name="Table 5">
            <a:extLst>
              <a:ext uri="{FF2B5EF4-FFF2-40B4-BE49-F238E27FC236}">
                <a16:creationId xmlns:a16="http://schemas.microsoft.com/office/drawing/2014/main" id="{AE6574C2-F628-4FF0-AF22-9C29FFB45E39}"/>
              </a:ext>
            </a:extLst>
          </p:cNvPr>
          <p:cNvGraphicFramePr>
            <a:graphicFrameLocks noGrp="1"/>
          </p:cNvGraphicFramePr>
          <p:nvPr>
            <p:extLst>
              <p:ext uri="{D42A27DB-BD31-4B8C-83A1-F6EECF244321}">
                <p14:modId xmlns:p14="http://schemas.microsoft.com/office/powerpoint/2010/main" val="3372751685"/>
              </p:ext>
            </p:extLst>
          </p:nvPr>
        </p:nvGraphicFramePr>
        <p:xfrm>
          <a:off x="1060464" y="3589398"/>
          <a:ext cx="9780606" cy="2335192"/>
        </p:xfrm>
        <a:graphic>
          <a:graphicData uri="http://schemas.openxmlformats.org/drawingml/2006/table">
            <a:tbl>
              <a:tblPr bandRow="1">
                <a:tableStyleId>{5C22544A-7EE6-4342-B048-85BDC9FD1C3A}</a:tableStyleId>
              </a:tblPr>
              <a:tblGrid>
                <a:gridCol w="1863524">
                  <a:extLst>
                    <a:ext uri="{9D8B030D-6E8A-4147-A177-3AD203B41FA5}">
                      <a16:colId xmlns:a16="http://schemas.microsoft.com/office/drawing/2014/main" val="1543444528"/>
                    </a:ext>
                  </a:extLst>
                </a:gridCol>
                <a:gridCol w="1770926">
                  <a:extLst>
                    <a:ext uri="{9D8B030D-6E8A-4147-A177-3AD203B41FA5}">
                      <a16:colId xmlns:a16="http://schemas.microsoft.com/office/drawing/2014/main" val="3648406391"/>
                    </a:ext>
                  </a:extLst>
                </a:gridCol>
                <a:gridCol w="2361236">
                  <a:extLst>
                    <a:ext uri="{9D8B030D-6E8A-4147-A177-3AD203B41FA5}">
                      <a16:colId xmlns:a16="http://schemas.microsoft.com/office/drawing/2014/main" val="674236104"/>
                    </a:ext>
                  </a:extLst>
                </a:gridCol>
                <a:gridCol w="1851948">
                  <a:extLst>
                    <a:ext uri="{9D8B030D-6E8A-4147-A177-3AD203B41FA5}">
                      <a16:colId xmlns:a16="http://schemas.microsoft.com/office/drawing/2014/main" val="753584838"/>
                    </a:ext>
                  </a:extLst>
                </a:gridCol>
                <a:gridCol w="1932972">
                  <a:extLst>
                    <a:ext uri="{9D8B030D-6E8A-4147-A177-3AD203B41FA5}">
                      <a16:colId xmlns:a16="http://schemas.microsoft.com/office/drawing/2014/main" val="2618705729"/>
                    </a:ext>
                  </a:extLst>
                </a:gridCol>
              </a:tblGrid>
              <a:tr h="43016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Avenir Next LT Pro" panose="020B0504020202020204" pitchFamily="34" charset="0"/>
                        </a:rPr>
                        <a:t>Patient ID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Avenir Next LT Pro" panose="020B0504020202020204" pitchFamily="34" charset="0"/>
                        </a:rPr>
                        <a:t>Date of Death</a:t>
                      </a:r>
                    </a:p>
                  </a:txBody>
                  <a:tcPr anchor="ctr"/>
                </a:tc>
                <a:tc>
                  <a:txBody>
                    <a:bodyPr/>
                    <a:lstStyle/>
                    <a:p>
                      <a:pPr algn="ctr"/>
                      <a:r>
                        <a:rPr lang="en-US" sz="1600" dirty="0">
                          <a:latin typeface="Avenir Next LT Pro" panose="020B0504020202020204" pitchFamily="34" charset="0"/>
                        </a:rPr>
                        <a:t>Diabetes</a:t>
                      </a:r>
                    </a:p>
                  </a:txBody>
                  <a:tcPr anchor="ctr"/>
                </a:tc>
                <a:tc>
                  <a:txBody>
                    <a:bodyPr/>
                    <a:lstStyle/>
                    <a:p>
                      <a:pPr algn="ctr"/>
                      <a:r>
                        <a:rPr lang="en-US" sz="1600" dirty="0">
                          <a:latin typeface="Avenir Next LT Pro" panose="020B0504020202020204" pitchFamily="34" charset="0"/>
                        </a:rPr>
                        <a:t>Cardio Disease</a:t>
                      </a:r>
                    </a:p>
                  </a:txBody>
                  <a:tcPr anchor="ctr"/>
                </a:tc>
                <a:tc>
                  <a:txBody>
                    <a:bodyPr/>
                    <a:lstStyle/>
                    <a:p>
                      <a:pPr algn="ctr"/>
                      <a:r>
                        <a:rPr lang="en-US" sz="1600" dirty="0">
                          <a:latin typeface="Avenir Next LT Pro" panose="020B0504020202020204" pitchFamily="34" charset="0"/>
                        </a:rPr>
                        <a:t>COVID Results</a:t>
                      </a:r>
                    </a:p>
                  </a:txBody>
                  <a:tcPr anchor="ctr"/>
                </a:tc>
                <a:extLst>
                  <a:ext uri="{0D108BD9-81ED-4DB2-BD59-A6C34878D82A}">
                    <a16:rowId xmlns:a16="http://schemas.microsoft.com/office/drawing/2014/main" val="2748545854"/>
                  </a:ext>
                </a:extLst>
              </a:tr>
              <a:tr h="43016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Avenir Next LT Pro" panose="020B0504020202020204" pitchFamily="34" charset="0"/>
                        </a:rPr>
                        <a:t>Sex</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Avenir Next LT Pro" panose="020B0504020202020204" pitchFamily="34" charset="0"/>
                        </a:rPr>
                        <a:t>Intubated Patient</a:t>
                      </a:r>
                    </a:p>
                  </a:txBody>
                  <a:tcPr anchor="ctr"/>
                </a:tc>
                <a:tc>
                  <a:txBody>
                    <a:bodyPr/>
                    <a:lstStyle/>
                    <a:p>
                      <a:pPr algn="ctr"/>
                      <a:r>
                        <a:rPr lang="en-US" sz="1600" dirty="0">
                          <a:latin typeface="Avenir Next LT Pro" panose="020B0504020202020204" pitchFamily="34" charset="0"/>
                        </a:rPr>
                        <a:t>Pulmonary Disease</a:t>
                      </a:r>
                    </a:p>
                  </a:txBody>
                  <a:tcPr anchor="ctr"/>
                </a:tc>
                <a:tc>
                  <a:txBody>
                    <a:bodyPr/>
                    <a:lstStyle/>
                    <a:p>
                      <a:pPr algn="ctr"/>
                      <a:r>
                        <a:rPr lang="en-US" sz="1600" dirty="0">
                          <a:latin typeface="Avenir Next LT Pro" panose="020B0504020202020204" pitchFamily="34" charset="0"/>
                        </a:rPr>
                        <a:t>Obesity</a:t>
                      </a:r>
                    </a:p>
                  </a:txBody>
                  <a:tcPr anchor="ctr"/>
                </a:tc>
                <a:tc>
                  <a:txBody>
                    <a:bodyPr/>
                    <a:lstStyle/>
                    <a:p>
                      <a:pPr algn="ctr"/>
                      <a:r>
                        <a:rPr lang="en-US" sz="1600" dirty="0">
                          <a:latin typeface="Avenir Next LT Pro" panose="020B0504020202020204" pitchFamily="34" charset="0"/>
                        </a:rPr>
                        <a:t>In ICU</a:t>
                      </a:r>
                    </a:p>
                  </a:txBody>
                  <a:tcPr anchor="ctr"/>
                </a:tc>
                <a:extLst>
                  <a:ext uri="{0D108BD9-81ED-4DB2-BD59-A6C34878D82A}">
                    <a16:rowId xmlns:a16="http://schemas.microsoft.com/office/drawing/2014/main" val="1694896427"/>
                  </a:ext>
                </a:extLst>
              </a:tr>
              <a:tr h="43016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Avenir Next LT Pro" panose="020B0504020202020204" pitchFamily="34" charset="0"/>
                        </a:rPr>
                        <a:t>Patient Type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Avenir Next LT Pro" panose="020B0504020202020204" pitchFamily="34" charset="0"/>
                        </a:rPr>
                        <a:t>Pneumonia</a:t>
                      </a:r>
                    </a:p>
                  </a:txBody>
                  <a:tcPr anchor="ctr"/>
                </a:tc>
                <a:tc>
                  <a:txBody>
                    <a:bodyPr/>
                    <a:lstStyle/>
                    <a:p>
                      <a:pPr algn="ctr"/>
                      <a:r>
                        <a:rPr lang="en-US" sz="1600" dirty="0">
                          <a:latin typeface="Avenir Next LT Pro" panose="020B0504020202020204" pitchFamily="34" charset="0"/>
                        </a:rPr>
                        <a:t>Asthma</a:t>
                      </a:r>
                    </a:p>
                  </a:txBody>
                  <a:tcPr anchor="ctr"/>
                </a:tc>
                <a:tc>
                  <a:txBody>
                    <a:bodyPr/>
                    <a:lstStyle/>
                    <a:p>
                      <a:pPr algn="ctr"/>
                      <a:r>
                        <a:rPr lang="en-US" sz="1600" dirty="0">
                          <a:latin typeface="Avenir Next LT Pro" panose="020B0504020202020204" pitchFamily="34" charset="0"/>
                        </a:rPr>
                        <a:t>Renal Failure</a:t>
                      </a:r>
                    </a:p>
                  </a:txBody>
                  <a:tcPr anchor="ctr"/>
                </a:tc>
                <a:tc>
                  <a:txBody>
                    <a:bodyPr/>
                    <a:lstStyle/>
                    <a:p>
                      <a:pPr algn="ctr"/>
                      <a:r>
                        <a:rPr lang="en-US" sz="1600" dirty="0">
                          <a:latin typeface="Avenir Next LT Pro" panose="020B0504020202020204" pitchFamily="34" charset="0"/>
                        </a:rPr>
                        <a:t>Unknown Disease</a:t>
                      </a:r>
                    </a:p>
                  </a:txBody>
                  <a:tcPr anchor="ctr"/>
                </a:tc>
                <a:extLst>
                  <a:ext uri="{0D108BD9-81ED-4DB2-BD59-A6C34878D82A}">
                    <a16:rowId xmlns:a16="http://schemas.microsoft.com/office/drawing/2014/main" val="308158999"/>
                  </a:ext>
                </a:extLst>
              </a:tr>
              <a:tr h="43016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Avenir Next LT Pro" panose="020B0504020202020204" pitchFamily="34" charset="0"/>
                        </a:rPr>
                        <a:t>Entry Date</a:t>
                      </a:r>
                    </a:p>
                  </a:txBody>
                  <a:tcPr anchor="ctr"/>
                </a:tc>
                <a:tc>
                  <a:txBody>
                    <a:bodyPr/>
                    <a:lstStyle/>
                    <a:p>
                      <a:pPr algn="ctr"/>
                      <a:r>
                        <a:rPr lang="en-US" sz="1600" dirty="0">
                          <a:latin typeface="Avenir Next LT Pro" panose="020B0504020202020204" pitchFamily="34" charset="0"/>
                        </a:rPr>
                        <a:t>Age</a:t>
                      </a:r>
                    </a:p>
                  </a:txBody>
                  <a:tcPr anchor="ctr"/>
                </a:tc>
                <a:tc>
                  <a:txBody>
                    <a:bodyPr/>
                    <a:lstStyle/>
                    <a:p>
                      <a:pPr algn="ctr"/>
                      <a:r>
                        <a:rPr lang="en-US" sz="1600" dirty="0">
                          <a:latin typeface="Avenir Next LT Pro" panose="020B0504020202020204" pitchFamily="34" charset="0"/>
                        </a:rPr>
                        <a:t>Hypertension</a:t>
                      </a:r>
                    </a:p>
                  </a:txBody>
                  <a:tcPr anchor="ctr"/>
                </a:tc>
                <a:tc>
                  <a:txBody>
                    <a:bodyPr/>
                    <a:lstStyle/>
                    <a:p>
                      <a:pPr algn="ctr"/>
                      <a:r>
                        <a:rPr lang="en-US" sz="1600" dirty="0">
                          <a:latin typeface="Avenir Next LT Pro" panose="020B0504020202020204" pitchFamily="34" charset="0"/>
                        </a:rPr>
                        <a:t>Tobacco</a:t>
                      </a:r>
                    </a:p>
                  </a:txBody>
                  <a:tcPr anchor="ctr">
                    <a:lnB w="12700" cmpd="sng">
                      <a:noFill/>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Avenir Next LT Pro" panose="020B0504020202020204" pitchFamily="34" charset="0"/>
                        </a:rPr>
                        <a:t>Other Diseases</a:t>
                      </a:r>
                    </a:p>
                  </a:txBody>
                  <a:tcPr anchor="ctr">
                    <a:lnB w="12700" cmpd="sng">
                      <a:noFill/>
                    </a:lnB>
                  </a:tcPr>
                </a:tc>
                <a:extLst>
                  <a:ext uri="{0D108BD9-81ED-4DB2-BD59-A6C34878D82A}">
                    <a16:rowId xmlns:a16="http://schemas.microsoft.com/office/drawing/2014/main" val="1575338405"/>
                  </a:ext>
                </a:extLst>
              </a:tr>
              <a:tr h="61452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Avenir Next LT Pro" panose="020B0504020202020204" pitchFamily="34" charset="0"/>
                        </a:rPr>
                        <a:t>Date Symptoms Started</a:t>
                      </a:r>
                    </a:p>
                  </a:txBody>
                  <a:tcPr anchor="ctr"/>
                </a:tc>
                <a:tc>
                  <a:txBody>
                    <a:bodyPr/>
                    <a:lstStyle/>
                    <a:p>
                      <a:pPr algn="ctr"/>
                      <a:r>
                        <a:rPr lang="en-US" sz="1600" dirty="0">
                          <a:latin typeface="Avenir Next LT Pro" panose="020B0504020202020204" pitchFamily="34" charset="0"/>
                        </a:rPr>
                        <a:t>Pregnant</a:t>
                      </a:r>
                    </a:p>
                  </a:txBody>
                  <a:tcPr anchor="ctr"/>
                </a:tc>
                <a:tc>
                  <a:txBody>
                    <a:bodyPr/>
                    <a:lstStyle/>
                    <a:p>
                      <a:pPr algn="ctr"/>
                      <a:r>
                        <a:rPr lang="en-US" sz="1600" dirty="0">
                          <a:latin typeface="Avenir Next LT Pro" panose="020B0504020202020204" pitchFamily="34" charset="0"/>
                        </a:rPr>
                        <a:t>Contact with Other COVID Patients</a:t>
                      </a:r>
                    </a:p>
                  </a:txBody>
                  <a:tcPr anchor="ctr">
                    <a:lnR w="12700" cmpd="sng">
                      <a:noFill/>
                    </a:lnR>
                  </a:tcPr>
                </a:tc>
                <a:tc>
                  <a:txBody>
                    <a:bodyPr/>
                    <a:lstStyle/>
                    <a:p>
                      <a:pPr algn="ctr"/>
                      <a:endParaRPr lang="en-US" sz="1600" dirty="0">
                        <a:latin typeface="Avenir Next LT Pro" panose="020B05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p>
                      <a:pPr algn="ctr"/>
                      <a:endParaRPr lang="en-US" sz="1600" dirty="0">
                        <a:latin typeface="Avenir Next LT Pro" panose="020B05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878449429"/>
                  </a:ext>
                </a:extLst>
              </a:tr>
            </a:tbl>
          </a:graphicData>
        </a:graphic>
      </p:graphicFrame>
      <p:sp>
        <p:nvSpPr>
          <p:cNvPr id="7" name="TextBox 6">
            <a:extLst>
              <a:ext uri="{FF2B5EF4-FFF2-40B4-BE49-F238E27FC236}">
                <a16:creationId xmlns:a16="http://schemas.microsoft.com/office/drawing/2014/main" id="{FBA051A9-268F-499D-A074-6CB2BBDFAA18}"/>
              </a:ext>
            </a:extLst>
          </p:cNvPr>
          <p:cNvSpPr txBox="1"/>
          <p:nvPr/>
        </p:nvSpPr>
        <p:spPr>
          <a:xfrm>
            <a:off x="956292" y="3161834"/>
            <a:ext cx="4499980" cy="461665"/>
          </a:xfrm>
          <a:prstGeom prst="rect">
            <a:avLst/>
          </a:prstGeom>
          <a:noFill/>
        </p:spPr>
        <p:txBody>
          <a:bodyPr wrap="square">
            <a:spAutoFit/>
          </a:bodyPr>
          <a:lstStyle/>
          <a:p>
            <a:r>
              <a:rPr lang="en-US" sz="2400" b="1" dirty="0">
                <a:latin typeface="Modern Love Caps" panose="04070805081001020A01" pitchFamily="82" charset="0"/>
              </a:rPr>
              <a:t>Data Columns</a:t>
            </a:r>
          </a:p>
        </p:txBody>
      </p:sp>
    </p:spTree>
    <p:extLst>
      <p:ext uri="{BB962C8B-B14F-4D97-AF65-F5344CB8AC3E}">
        <p14:creationId xmlns:p14="http://schemas.microsoft.com/office/powerpoint/2010/main" val="2557552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2AEFFCF-BE56-4235-B54E-20E753C830A7}"/>
              </a:ext>
            </a:extLst>
          </p:cNvPr>
          <p:cNvSpPr txBox="1"/>
          <p:nvPr/>
        </p:nvSpPr>
        <p:spPr>
          <a:xfrm>
            <a:off x="697079" y="1348381"/>
            <a:ext cx="10797842" cy="3641318"/>
          </a:xfrm>
          <a:prstGeom prst="rect">
            <a:avLst/>
          </a:prstGeom>
          <a:noFill/>
        </p:spPr>
        <p:txBody>
          <a:bodyPr wrap="square">
            <a:spAutoFit/>
          </a:bodyPr>
          <a:lstStyle/>
          <a:p>
            <a:pPr rtl="0">
              <a:spcBef>
                <a:spcPts val="0"/>
              </a:spcBef>
              <a:spcAft>
                <a:spcPts val="0"/>
              </a:spcAft>
            </a:pPr>
            <a:r>
              <a:rPr lang="en-US" sz="5400" b="1" i="0" u="none" strike="noStrike" dirty="0">
                <a:solidFill>
                  <a:srgbClr val="1A1A1A"/>
                </a:solidFill>
                <a:effectLst/>
                <a:latin typeface="Modern Love Caps" panose="04070805081001020A01" pitchFamily="82" charset="0"/>
              </a:rPr>
              <a:t>Project Overview &amp; Team Objective</a:t>
            </a:r>
            <a:endParaRPr lang="en-US" sz="2000" b="0" dirty="0">
              <a:effectLst/>
              <a:latin typeface="Avenir Next LT Pro" panose="020B0504020202020204" pitchFamily="34" charset="0"/>
            </a:endParaRPr>
          </a:p>
          <a:p>
            <a:pPr marL="800100" lvl="1" indent="-342900">
              <a:lnSpc>
                <a:spcPct val="150000"/>
              </a:lnSpc>
              <a:buFont typeface="Arial" panose="020B0604020202020204" pitchFamily="34" charset="0"/>
              <a:buChar char="•"/>
            </a:pPr>
            <a:r>
              <a:rPr lang="en-US" sz="2000" b="0" dirty="0">
                <a:effectLst/>
                <a:latin typeface="Avenir Next LT Pro" panose="020B0504020202020204" pitchFamily="34" charset="0"/>
              </a:rPr>
              <a:t>Based on our downloaded dataset, we hoped to answer the question whether or not patients that get admitted to hospitals can get pneumonia based on various factors presented in the dataset</a:t>
            </a:r>
          </a:p>
          <a:p>
            <a:pPr marL="1028700" lvl="1" indent="-571500">
              <a:lnSpc>
                <a:spcPct val="150000"/>
              </a:lnSpc>
              <a:buFont typeface="Arial" panose="020B0604020202020204" pitchFamily="34" charset="0"/>
              <a:buChar char="•"/>
            </a:pPr>
            <a:endParaRPr lang="en-US" sz="2000" b="0" dirty="0">
              <a:effectLst/>
              <a:latin typeface="Avenir Next LT Pro" panose="020B0504020202020204" pitchFamily="34" charset="0"/>
            </a:endParaRPr>
          </a:p>
          <a:p>
            <a:pPr marL="800100" lvl="1" indent="-342900">
              <a:lnSpc>
                <a:spcPct val="150000"/>
              </a:lnSpc>
              <a:buFont typeface="Arial" panose="020B0604020202020204" pitchFamily="34" charset="0"/>
              <a:buChar char="•"/>
            </a:pPr>
            <a:r>
              <a:rPr lang="en-US" sz="2000" b="0" dirty="0">
                <a:effectLst/>
                <a:latin typeface="Avenir Next LT Pro" panose="020B0504020202020204" pitchFamily="34" charset="0"/>
              </a:rPr>
              <a:t>We have used a </a:t>
            </a:r>
            <a:r>
              <a:rPr lang="en-US" sz="2000" b="1" dirty="0">
                <a:effectLst/>
                <a:latin typeface="Avenir Next LT Pro" panose="020B0504020202020204" pitchFamily="34" charset="0"/>
              </a:rPr>
              <a:t>supervised machine learning </a:t>
            </a:r>
            <a:r>
              <a:rPr lang="en-US" sz="2000" b="0" dirty="0">
                <a:effectLst/>
                <a:latin typeface="Avenir Next LT Pro" panose="020B0504020202020204" pitchFamily="34" charset="0"/>
              </a:rPr>
              <a:t>model to determine the likelihood of patients catching pneumonia. </a:t>
            </a:r>
          </a:p>
        </p:txBody>
      </p:sp>
    </p:spTree>
    <p:extLst>
      <p:ext uri="{BB962C8B-B14F-4D97-AF65-F5344CB8AC3E}">
        <p14:creationId xmlns:p14="http://schemas.microsoft.com/office/powerpoint/2010/main" val="3559305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2AEFFCF-BE56-4235-B54E-20E753C830A7}"/>
              </a:ext>
            </a:extLst>
          </p:cNvPr>
          <p:cNvSpPr txBox="1"/>
          <p:nvPr/>
        </p:nvSpPr>
        <p:spPr>
          <a:xfrm>
            <a:off x="447674" y="700198"/>
            <a:ext cx="10797842" cy="923330"/>
          </a:xfrm>
          <a:prstGeom prst="rect">
            <a:avLst/>
          </a:prstGeom>
          <a:noFill/>
        </p:spPr>
        <p:txBody>
          <a:bodyPr wrap="square">
            <a:spAutoFit/>
          </a:bodyPr>
          <a:lstStyle/>
          <a:p>
            <a:pPr rtl="0">
              <a:spcBef>
                <a:spcPts val="0"/>
              </a:spcBef>
              <a:spcAft>
                <a:spcPts val="0"/>
              </a:spcAft>
            </a:pPr>
            <a:r>
              <a:rPr lang="en-US" sz="5400" b="1" i="0" u="none" strike="noStrike" dirty="0">
                <a:solidFill>
                  <a:srgbClr val="1A1A1A"/>
                </a:solidFill>
                <a:effectLst/>
                <a:latin typeface="Modern Love Caps" panose="04070805081001020A01" pitchFamily="82" charset="0"/>
              </a:rPr>
              <a:t>Methodology</a:t>
            </a:r>
          </a:p>
        </p:txBody>
      </p:sp>
      <p:sp>
        <p:nvSpPr>
          <p:cNvPr id="10" name="TextBox 9">
            <a:extLst>
              <a:ext uri="{FF2B5EF4-FFF2-40B4-BE49-F238E27FC236}">
                <a16:creationId xmlns:a16="http://schemas.microsoft.com/office/drawing/2014/main" id="{5C716E40-6810-4AC8-9BF0-6D1B6869A4D7}"/>
              </a:ext>
            </a:extLst>
          </p:cNvPr>
          <p:cNvSpPr txBox="1"/>
          <p:nvPr/>
        </p:nvSpPr>
        <p:spPr>
          <a:xfrm>
            <a:off x="3454681" y="2814009"/>
            <a:ext cx="7159979" cy="1707583"/>
          </a:xfrm>
          <a:prstGeom prst="rect">
            <a:avLst/>
          </a:prstGeom>
          <a:noFill/>
        </p:spPr>
        <p:txBody>
          <a:bodyPr wrap="square">
            <a:spAutoFit/>
          </a:bodyPr>
          <a:lstStyle/>
          <a:p>
            <a:pPr marL="742950" lvl="1" indent="-285750">
              <a:lnSpc>
                <a:spcPct val="150000"/>
              </a:lnSpc>
              <a:buFont typeface="Arial" panose="020B0604020202020204" pitchFamily="34" charset="0"/>
              <a:buChar char="•"/>
            </a:pPr>
            <a:r>
              <a:rPr lang="en-US" dirty="0">
                <a:latin typeface="Avenir Next LT Pro" panose="020B0504020202020204" pitchFamily="34" charset="0"/>
              </a:rPr>
              <a:t>Finding a reliable and useful dataset</a:t>
            </a:r>
          </a:p>
          <a:p>
            <a:pPr marL="742950" lvl="1" indent="-285750">
              <a:lnSpc>
                <a:spcPct val="150000"/>
              </a:lnSpc>
              <a:buFont typeface="Arial" panose="020B0604020202020204" pitchFamily="34" charset="0"/>
              <a:buChar char="•"/>
            </a:pPr>
            <a:r>
              <a:rPr lang="en-US" dirty="0">
                <a:latin typeface="Avenir Next LT Pro" panose="020B0504020202020204" pitchFamily="34" charset="0"/>
              </a:rPr>
              <a:t>Cleaning dates and removing null values</a:t>
            </a:r>
          </a:p>
          <a:p>
            <a:pPr marL="742950" lvl="1" indent="-285750">
              <a:lnSpc>
                <a:spcPct val="150000"/>
              </a:lnSpc>
              <a:buFont typeface="Arial" panose="020B0604020202020204" pitchFamily="34" charset="0"/>
              <a:buChar char="•"/>
            </a:pPr>
            <a:r>
              <a:rPr lang="en-US" dirty="0">
                <a:latin typeface="Avenir Next LT Pro" panose="020B0504020202020204" pitchFamily="34" charset="0"/>
              </a:rPr>
              <a:t>Basic computation for date durations</a:t>
            </a:r>
          </a:p>
          <a:p>
            <a:pPr marL="742950" lvl="1" indent="-285750">
              <a:lnSpc>
                <a:spcPct val="150000"/>
              </a:lnSpc>
              <a:buFont typeface="Arial" panose="020B0604020202020204" pitchFamily="34" charset="0"/>
              <a:buChar char="•"/>
            </a:pPr>
            <a:r>
              <a:rPr lang="en-US" dirty="0">
                <a:latin typeface="Avenir Next LT Pro" panose="020B0504020202020204" pitchFamily="34" charset="0"/>
              </a:rPr>
              <a:t>Combining data using SQL queries and </a:t>
            </a:r>
            <a:r>
              <a:rPr lang="en-US" dirty="0" err="1">
                <a:latin typeface="Avenir Next LT Pro" panose="020B0504020202020204" pitchFamily="34" charset="0"/>
              </a:rPr>
              <a:t>pgAdmin</a:t>
            </a:r>
            <a:r>
              <a:rPr lang="en-US" dirty="0">
                <a:latin typeface="Avenir Next LT Pro" panose="020B0504020202020204" pitchFamily="34" charset="0"/>
              </a:rPr>
              <a:t> Database</a:t>
            </a:r>
          </a:p>
        </p:txBody>
      </p:sp>
      <p:grpSp>
        <p:nvGrpSpPr>
          <p:cNvPr id="14" name="Group 13">
            <a:extLst>
              <a:ext uri="{FF2B5EF4-FFF2-40B4-BE49-F238E27FC236}">
                <a16:creationId xmlns:a16="http://schemas.microsoft.com/office/drawing/2014/main" id="{0FDAEDF3-DCEB-468D-8FFE-8C825E181C3C}"/>
              </a:ext>
            </a:extLst>
          </p:cNvPr>
          <p:cNvGrpSpPr/>
          <p:nvPr/>
        </p:nvGrpSpPr>
        <p:grpSpPr>
          <a:xfrm>
            <a:off x="1189782" y="2872190"/>
            <a:ext cx="2720860" cy="1649402"/>
            <a:chOff x="694481" y="2729475"/>
            <a:chExt cx="2720860" cy="1649402"/>
          </a:xfrm>
        </p:grpSpPr>
        <p:sp>
          <p:nvSpPr>
            <p:cNvPr id="8" name="Rectangle: Rounded Corners 7">
              <a:extLst>
                <a:ext uri="{FF2B5EF4-FFF2-40B4-BE49-F238E27FC236}">
                  <a16:creationId xmlns:a16="http://schemas.microsoft.com/office/drawing/2014/main" id="{C16FE5F6-3603-47A7-BC59-EF9D8A5FF7D0}"/>
                </a:ext>
              </a:extLst>
            </p:cNvPr>
            <p:cNvSpPr/>
            <p:nvPr/>
          </p:nvSpPr>
          <p:spPr>
            <a:xfrm>
              <a:off x="694481" y="3036516"/>
              <a:ext cx="2476983" cy="1035320"/>
            </a:xfrm>
            <a:prstGeom prst="roundRect">
              <a:avLst>
                <a:gd name="adj" fmla="val 4546"/>
              </a:avLst>
            </a:prstGeom>
            <a:solidFill>
              <a:srgbClr val="1A1A1A"/>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dirty="0">
                  <a:latin typeface="Modern Love Caps" panose="04070805081001020A01" pitchFamily="82" charset="0"/>
                </a:rPr>
                <a:t>Data Gathering</a:t>
              </a:r>
            </a:p>
            <a:p>
              <a:pPr algn="ctr"/>
              <a:r>
                <a:rPr lang="en-US" sz="2800" dirty="0">
                  <a:latin typeface="Modern Love Caps" panose="04070805081001020A01" pitchFamily="82" charset="0"/>
                </a:rPr>
                <a:t>&amp; Cleaning</a:t>
              </a:r>
            </a:p>
          </p:txBody>
        </p:sp>
        <p:sp>
          <p:nvSpPr>
            <p:cNvPr id="13" name="Left Brace 12">
              <a:extLst>
                <a:ext uri="{FF2B5EF4-FFF2-40B4-BE49-F238E27FC236}">
                  <a16:creationId xmlns:a16="http://schemas.microsoft.com/office/drawing/2014/main" id="{9696B5C0-C500-4AE6-9059-87B62BE8DEDA}"/>
                </a:ext>
              </a:extLst>
            </p:cNvPr>
            <p:cNvSpPr/>
            <p:nvPr/>
          </p:nvSpPr>
          <p:spPr>
            <a:xfrm>
              <a:off x="3241721" y="2729475"/>
              <a:ext cx="173620" cy="1649402"/>
            </a:xfrm>
            <a:prstGeom prst="leftBrace">
              <a:avLst>
                <a:gd name="adj1" fmla="val 118056"/>
                <a:gd name="adj2" fmla="val 50000"/>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49A2BE0F-6E96-42D4-A591-26CF0F2770C8}"/>
              </a:ext>
            </a:extLst>
          </p:cNvPr>
          <p:cNvGrpSpPr/>
          <p:nvPr/>
        </p:nvGrpSpPr>
        <p:grpSpPr>
          <a:xfrm>
            <a:off x="1189782" y="1623528"/>
            <a:ext cx="9734309" cy="876587"/>
            <a:chOff x="694482" y="1473065"/>
            <a:chExt cx="9734309" cy="876587"/>
          </a:xfrm>
        </p:grpSpPr>
        <p:sp>
          <p:nvSpPr>
            <p:cNvPr id="3" name="Rectangle: Rounded Corners 2">
              <a:extLst>
                <a:ext uri="{FF2B5EF4-FFF2-40B4-BE49-F238E27FC236}">
                  <a16:creationId xmlns:a16="http://schemas.microsoft.com/office/drawing/2014/main" id="{7B907409-0772-4D3B-8C00-20E6ACB9F8F2}"/>
                </a:ext>
              </a:extLst>
            </p:cNvPr>
            <p:cNvSpPr/>
            <p:nvPr/>
          </p:nvSpPr>
          <p:spPr>
            <a:xfrm>
              <a:off x="694482" y="1658253"/>
              <a:ext cx="2476983" cy="575662"/>
            </a:xfrm>
            <a:prstGeom prst="roundRect">
              <a:avLst>
                <a:gd name="adj" fmla="val 4546"/>
              </a:avLst>
            </a:prstGeom>
            <a:solidFill>
              <a:srgbClr val="1A1A1A"/>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dirty="0">
                  <a:latin typeface="Modern Love Caps" panose="04070805081001020A01" pitchFamily="82" charset="0"/>
                </a:rPr>
                <a:t>Group Dynamic</a:t>
              </a:r>
            </a:p>
          </p:txBody>
        </p:sp>
        <p:sp>
          <p:nvSpPr>
            <p:cNvPr id="6" name="TextBox 5">
              <a:extLst>
                <a:ext uri="{FF2B5EF4-FFF2-40B4-BE49-F238E27FC236}">
                  <a16:creationId xmlns:a16="http://schemas.microsoft.com/office/drawing/2014/main" id="{A2FFCADB-2D2B-4116-8C3A-BC09E8E9EBF7}"/>
                </a:ext>
              </a:extLst>
            </p:cNvPr>
            <p:cNvSpPr txBox="1"/>
            <p:nvPr/>
          </p:nvSpPr>
          <p:spPr>
            <a:xfrm>
              <a:off x="2959381" y="1473065"/>
              <a:ext cx="7469410" cy="876587"/>
            </a:xfrm>
            <a:prstGeom prst="rect">
              <a:avLst/>
            </a:prstGeom>
            <a:noFill/>
          </p:spPr>
          <p:txBody>
            <a:bodyPr wrap="square">
              <a:spAutoFit/>
            </a:bodyPr>
            <a:lstStyle/>
            <a:p>
              <a:pPr marL="742950" lvl="1" indent="-285750">
                <a:lnSpc>
                  <a:spcPct val="150000"/>
                </a:lnSpc>
                <a:buFont typeface="Arial" panose="020B0604020202020204" pitchFamily="34" charset="0"/>
                <a:buChar char="•"/>
              </a:pPr>
              <a:r>
                <a:rPr lang="en-US" dirty="0">
                  <a:latin typeface="Avenir Next LT Pro" panose="020B0504020202020204" pitchFamily="34" charset="0"/>
                </a:rPr>
                <a:t>Tracking group progress through Google Slides</a:t>
              </a:r>
            </a:p>
            <a:p>
              <a:pPr marL="742950" lvl="1" indent="-285750">
                <a:lnSpc>
                  <a:spcPct val="150000"/>
                </a:lnSpc>
                <a:buFont typeface="Arial" panose="020B0604020202020204" pitchFamily="34" charset="0"/>
                <a:buChar char="•"/>
              </a:pPr>
              <a:r>
                <a:rPr lang="en-US" dirty="0">
                  <a:latin typeface="Avenir Next LT Pro" panose="020B0504020202020204" pitchFamily="34" charset="0"/>
                </a:rPr>
                <a:t>Tracking project progress through GitHub Repository</a:t>
              </a:r>
            </a:p>
          </p:txBody>
        </p:sp>
        <p:sp>
          <p:nvSpPr>
            <p:cNvPr id="18" name="Left Brace 17">
              <a:extLst>
                <a:ext uri="{FF2B5EF4-FFF2-40B4-BE49-F238E27FC236}">
                  <a16:creationId xmlns:a16="http://schemas.microsoft.com/office/drawing/2014/main" id="{E0C9E7C8-0968-49F5-8C27-7D67C0473725}"/>
                </a:ext>
              </a:extLst>
            </p:cNvPr>
            <p:cNvSpPr/>
            <p:nvPr/>
          </p:nvSpPr>
          <p:spPr>
            <a:xfrm>
              <a:off x="3241722" y="1575506"/>
              <a:ext cx="173620" cy="741155"/>
            </a:xfrm>
            <a:prstGeom prst="leftBrace">
              <a:avLst>
                <a:gd name="adj1" fmla="val 66489"/>
                <a:gd name="adj2" fmla="val 50000"/>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78AB893C-3424-4A3E-BFB7-967A33A4D6AD}"/>
              </a:ext>
            </a:extLst>
          </p:cNvPr>
          <p:cNvGrpSpPr/>
          <p:nvPr/>
        </p:nvGrpSpPr>
        <p:grpSpPr>
          <a:xfrm>
            <a:off x="1189782" y="4835486"/>
            <a:ext cx="9108466" cy="876587"/>
            <a:chOff x="764739" y="5116018"/>
            <a:chExt cx="9108466" cy="876587"/>
          </a:xfrm>
        </p:grpSpPr>
        <p:sp>
          <p:nvSpPr>
            <p:cNvPr id="12" name="TextBox 11">
              <a:extLst>
                <a:ext uri="{FF2B5EF4-FFF2-40B4-BE49-F238E27FC236}">
                  <a16:creationId xmlns:a16="http://schemas.microsoft.com/office/drawing/2014/main" id="{3ACB9B07-F136-40DC-BC19-C37B207F8F15}"/>
                </a:ext>
              </a:extLst>
            </p:cNvPr>
            <p:cNvSpPr txBox="1"/>
            <p:nvPr/>
          </p:nvSpPr>
          <p:spPr>
            <a:xfrm>
              <a:off x="2959381" y="5116018"/>
              <a:ext cx="6913824" cy="876587"/>
            </a:xfrm>
            <a:prstGeom prst="rect">
              <a:avLst/>
            </a:prstGeom>
            <a:noFill/>
          </p:spPr>
          <p:txBody>
            <a:bodyPr wrap="square">
              <a:spAutoFit/>
            </a:bodyPr>
            <a:lstStyle/>
            <a:p>
              <a:pPr marL="742950" lvl="1" indent="-285750">
                <a:lnSpc>
                  <a:spcPct val="150000"/>
                </a:lnSpc>
                <a:buFont typeface="Arial" panose="020B0604020202020204" pitchFamily="34" charset="0"/>
                <a:buChar char="•"/>
              </a:pPr>
              <a:r>
                <a:rPr lang="en-US" dirty="0">
                  <a:latin typeface="Avenir Next LT Pro" panose="020B0504020202020204" pitchFamily="34" charset="0"/>
                </a:rPr>
                <a:t>Supervised Machine Learning Model and Algorithms</a:t>
              </a:r>
            </a:p>
            <a:p>
              <a:pPr marL="742950" lvl="1" indent="-285750">
                <a:lnSpc>
                  <a:spcPct val="150000"/>
                </a:lnSpc>
                <a:buFont typeface="Arial" panose="020B0604020202020204" pitchFamily="34" charset="0"/>
                <a:buChar char="•"/>
              </a:pPr>
              <a:r>
                <a:rPr lang="en-US" dirty="0">
                  <a:latin typeface="Avenir Next LT Pro" panose="020B0504020202020204" pitchFamily="34" charset="0"/>
                </a:rPr>
                <a:t>Interactive Dashboard</a:t>
              </a:r>
            </a:p>
          </p:txBody>
        </p:sp>
        <p:sp>
          <p:nvSpPr>
            <p:cNvPr id="16" name="Left Brace 15">
              <a:extLst>
                <a:ext uri="{FF2B5EF4-FFF2-40B4-BE49-F238E27FC236}">
                  <a16:creationId xmlns:a16="http://schemas.microsoft.com/office/drawing/2014/main" id="{F44E10D7-93FB-4881-B8AF-E44D78A60898}"/>
                </a:ext>
              </a:extLst>
            </p:cNvPr>
            <p:cNvSpPr/>
            <p:nvPr/>
          </p:nvSpPr>
          <p:spPr>
            <a:xfrm>
              <a:off x="3328532" y="5251450"/>
              <a:ext cx="173620" cy="741155"/>
            </a:xfrm>
            <a:prstGeom prst="leftBrace">
              <a:avLst>
                <a:gd name="adj1" fmla="val 66489"/>
                <a:gd name="adj2" fmla="val 50000"/>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B7F3F935-A843-4EE2-B423-66E866149E7D}"/>
                </a:ext>
              </a:extLst>
            </p:cNvPr>
            <p:cNvSpPr/>
            <p:nvPr/>
          </p:nvSpPr>
          <p:spPr>
            <a:xfrm>
              <a:off x="764739" y="5334196"/>
              <a:ext cx="2476983" cy="575662"/>
            </a:xfrm>
            <a:prstGeom prst="roundRect">
              <a:avLst>
                <a:gd name="adj" fmla="val 4546"/>
              </a:avLst>
            </a:prstGeom>
            <a:solidFill>
              <a:srgbClr val="1A1A1A"/>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dirty="0">
                  <a:latin typeface="Modern Love Caps" panose="04070805081001020A01" pitchFamily="82" charset="0"/>
                </a:rPr>
                <a:t>Analysis</a:t>
              </a:r>
            </a:p>
          </p:txBody>
        </p:sp>
      </p:grpSp>
    </p:spTree>
    <p:extLst>
      <p:ext uri="{BB962C8B-B14F-4D97-AF65-F5344CB8AC3E}">
        <p14:creationId xmlns:p14="http://schemas.microsoft.com/office/powerpoint/2010/main" val="2045428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4513F7-EBA8-41A8-8726-6F0105DB7424}"/>
              </a:ext>
            </a:extLst>
          </p:cNvPr>
          <p:cNvSpPr txBox="1"/>
          <p:nvPr/>
        </p:nvSpPr>
        <p:spPr>
          <a:xfrm>
            <a:off x="752354" y="700198"/>
            <a:ext cx="10493162" cy="923330"/>
          </a:xfrm>
          <a:prstGeom prst="rect">
            <a:avLst/>
          </a:prstGeom>
          <a:noFill/>
        </p:spPr>
        <p:txBody>
          <a:bodyPr wrap="square">
            <a:spAutoFit/>
          </a:bodyPr>
          <a:lstStyle/>
          <a:p>
            <a:pPr rtl="0">
              <a:spcBef>
                <a:spcPts val="0"/>
              </a:spcBef>
              <a:spcAft>
                <a:spcPts val="0"/>
              </a:spcAft>
            </a:pPr>
            <a:r>
              <a:rPr lang="en-US" sz="5400" b="1" i="0" u="none" strike="noStrike" dirty="0">
                <a:solidFill>
                  <a:srgbClr val="1A1A1A"/>
                </a:solidFill>
                <a:effectLst/>
                <a:latin typeface="Modern Love Caps" panose="04070805081001020A01" pitchFamily="82" charset="0"/>
              </a:rPr>
              <a:t>Data Exploration</a:t>
            </a:r>
          </a:p>
        </p:txBody>
      </p:sp>
      <p:grpSp>
        <p:nvGrpSpPr>
          <p:cNvPr id="7" name="Group 6">
            <a:extLst>
              <a:ext uri="{FF2B5EF4-FFF2-40B4-BE49-F238E27FC236}">
                <a16:creationId xmlns:a16="http://schemas.microsoft.com/office/drawing/2014/main" id="{7A8BCE40-80D4-48AD-9BF8-90BFBEC6B3AE}"/>
              </a:ext>
            </a:extLst>
          </p:cNvPr>
          <p:cNvGrpSpPr/>
          <p:nvPr/>
        </p:nvGrpSpPr>
        <p:grpSpPr>
          <a:xfrm>
            <a:off x="1451876" y="1623528"/>
            <a:ext cx="5096650" cy="552092"/>
            <a:chOff x="749945" y="1635523"/>
            <a:chExt cx="5096650" cy="552092"/>
          </a:xfrm>
        </p:grpSpPr>
        <p:sp>
          <p:nvSpPr>
            <p:cNvPr id="5" name="Rectangle: Rounded Corners 4">
              <a:extLst>
                <a:ext uri="{FF2B5EF4-FFF2-40B4-BE49-F238E27FC236}">
                  <a16:creationId xmlns:a16="http://schemas.microsoft.com/office/drawing/2014/main" id="{D54548BA-773F-4EC5-A6C7-609F98E18850}"/>
                </a:ext>
              </a:extLst>
            </p:cNvPr>
            <p:cNvSpPr/>
            <p:nvPr/>
          </p:nvSpPr>
          <p:spPr>
            <a:xfrm>
              <a:off x="749945" y="1635523"/>
              <a:ext cx="321518" cy="552092"/>
            </a:xfrm>
            <a:prstGeom prst="roundRect">
              <a:avLst>
                <a:gd name="adj" fmla="val 4546"/>
              </a:avLst>
            </a:prstGeom>
            <a:solidFill>
              <a:srgbClr val="1A1A1A"/>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400" dirty="0">
                  <a:latin typeface="Modern Love Caps" panose="04070805081001020A01" pitchFamily="82" charset="0"/>
                </a:rPr>
                <a:t>1</a:t>
              </a:r>
            </a:p>
          </p:txBody>
        </p:sp>
        <p:sp>
          <p:nvSpPr>
            <p:cNvPr id="6" name="TextBox 5">
              <a:extLst>
                <a:ext uri="{FF2B5EF4-FFF2-40B4-BE49-F238E27FC236}">
                  <a16:creationId xmlns:a16="http://schemas.microsoft.com/office/drawing/2014/main" id="{2227EA72-2EBE-4F55-93A3-44C201653FA2}"/>
                </a:ext>
              </a:extLst>
            </p:cNvPr>
            <p:cNvSpPr txBox="1"/>
            <p:nvPr/>
          </p:nvSpPr>
          <p:spPr>
            <a:xfrm>
              <a:off x="1124125" y="1726903"/>
              <a:ext cx="4722470" cy="369332"/>
            </a:xfrm>
            <a:prstGeom prst="rect">
              <a:avLst/>
            </a:prstGeom>
            <a:noFill/>
          </p:spPr>
          <p:txBody>
            <a:bodyPr wrap="square" rtlCol="0">
              <a:spAutoFit/>
            </a:bodyPr>
            <a:lstStyle/>
            <a:p>
              <a:r>
                <a:rPr lang="en-US" dirty="0">
                  <a:latin typeface="Avenir Next LT Pro" panose="020B0504020202020204" pitchFamily="34" charset="0"/>
                </a:rPr>
                <a:t>Replacing all unknown objects with </a:t>
              </a:r>
              <a:r>
                <a:rPr lang="en-US" dirty="0" err="1">
                  <a:latin typeface="Avenir Next LT Pro" panose="020B0504020202020204" pitchFamily="34" charset="0"/>
                </a:rPr>
                <a:t>NaN</a:t>
              </a:r>
              <a:endParaRPr lang="en-US" dirty="0">
                <a:latin typeface="Avenir Next LT Pro" panose="020B0504020202020204" pitchFamily="34" charset="0"/>
              </a:endParaRPr>
            </a:p>
          </p:txBody>
        </p:sp>
      </p:grpSp>
      <p:grpSp>
        <p:nvGrpSpPr>
          <p:cNvPr id="8" name="Group 7">
            <a:extLst>
              <a:ext uri="{FF2B5EF4-FFF2-40B4-BE49-F238E27FC236}">
                <a16:creationId xmlns:a16="http://schemas.microsoft.com/office/drawing/2014/main" id="{62A0B2FE-E6E1-4254-B91E-B6CE00659425}"/>
              </a:ext>
            </a:extLst>
          </p:cNvPr>
          <p:cNvGrpSpPr/>
          <p:nvPr/>
        </p:nvGrpSpPr>
        <p:grpSpPr>
          <a:xfrm>
            <a:off x="1451876" y="2322677"/>
            <a:ext cx="5096650" cy="552092"/>
            <a:chOff x="749945" y="1635523"/>
            <a:chExt cx="5096650" cy="552092"/>
          </a:xfrm>
        </p:grpSpPr>
        <p:sp>
          <p:nvSpPr>
            <p:cNvPr id="9" name="Rectangle: Rounded Corners 8">
              <a:extLst>
                <a:ext uri="{FF2B5EF4-FFF2-40B4-BE49-F238E27FC236}">
                  <a16:creationId xmlns:a16="http://schemas.microsoft.com/office/drawing/2014/main" id="{FF3BB5B5-9ED8-46D8-A126-C9E89E54CF60}"/>
                </a:ext>
              </a:extLst>
            </p:cNvPr>
            <p:cNvSpPr/>
            <p:nvPr/>
          </p:nvSpPr>
          <p:spPr>
            <a:xfrm>
              <a:off x="749945" y="1635523"/>
              <a:ext cx="321518" cy="552092"/>
            </a:xfrm>
            <a:prstGeom prst="roundRect">
              <a:avLst>
                <a:gd name="adj" fmla="val 4546"/>
              </a:avLst>
            </a:prstGeom>
            <a:solidFill>
              <a:srgbClr val="1A1A1A"/>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400" dirty="0">
                  <a:latin typeface="Modern Love Caps" panose="04070805081001020A01" pitchFamily="82" charset="0"/>
                </a:rPr>
                <a:t>2</a:t>
              </a:r>
            </a:p>
          </p:txBody>
        </p:sp>
        <p:sp>
          <p:nvSpPr>
            <p:cNvPr id="10" name="TextBox 9">
              <a:extLst>
                <a:ext uri="{FF2B5EF4-FFF2-40B4-BE49-F238E27FC236}">
                  <a16:creationId xmlns:a16="http://schemas.microsoft.com/office/drawing/2014/main" id="{0FBC6962-22A6-4A7D-BAD9-1E95A50DDAAC}"/>
                </a:ext>
              </a:extLst>
            </p:cNvPr>
            <p:cNvSpPr txBox="1"/>
            <p:nvPr/>
          </p:nvSpPr>
          <p:spPr>
            <a:xfrm>
              <a:off x="1124125" y="1726903"/>
              <a:ext cx="4722470" cy="369332"/>
            </a:xfrm>
            <a:prstGeom prst="rect">
              <a:avLst/>
            </a:prstGeom>
            <a:noFill/>
          </p:spPr>
          <p:txBody>
            <a:bodyPr wrap="square" rtlCol="0">
              <a:spAutoFit/>
            </a:bodyPr>
            <a:lstStyle/>
            <a:p>
              <a:r>
                <a:rPr lang="en-US" dirty="0">
                  <a:latin typeface="Avenir Next LT Pro" panose="020B0504020202020204" pitchFamily="34" charset="0"/>
                </a:rPr>
                <a:t>Primary Key = Index</a:t>
              </a:r>
            </a:p>
          </p:txBody>
        </p:sp>
      </p:grpSp>
      <p:grpSp>
        <p:nvGrpSpPr>
          <p:cNvPr id="11" name="Group 10">
            <a:extLst>
              <a:ext uri="{FF2B5EF4-FFF2-40B4-BE49-F238E27FC236}">
                <a16:creationId xmlns:a16="http://schemas.microsoft.com/office/drawing/2014/main" id="{72C57D15-6A29-428D-B00E-00C5AAC80799}"/>
              </a:ext>
            </a:extLst>
          </p:cNvPr>
          <p:cNvGrpSpPr/>
          <p:nvPr/>
        </p:nvGrpSpPr>
        <p:grpSpPr>
          <a:xfrm>
            <a:off x="1451876" y="2992841"/>
            <a:ext cx="5096650" cy="646331"/>
            <a:chOff x="749945" y="1726903"/>
            <a:chExt cx="5096650" cy="646331"/>
          </a:xfrm>
        </p:grpSpPr>
        <p:sp>
          <p:nvSpPr>
            <p:cNvPr id="12" name="Rectangle: Rounded Corners 11">
              <a:extLst>
                <a:ext uri="{FF2B5EF4-FFF2-40B4-BE49-F238E27FC236}">
                  <a16:creationId xmlns:a16="http://schemas.microsoft.com/office/drawing/2014/main" id="{122D6B13-65D3-4679-A18E-C4A3130A6F2D}"/>
                </a:ext>
              </a:extLst>
            </p:cNvPr>
            <p:cNvSpPr/>
            <p:nvPr/>
          </p:nvSpPr>
          <p:spPr>
            <a:xfrm>
              <a:off x="749945" y="1774022"/>
              <a:ext cx="321518" cy="552092"/>
            </a:xfrm>
            <a:prstGeom prst="roundRect">
              <a:avLst>
                <a:gd name="adj" fmla="val 4546"/>
              </a:avLst>
            </a:prstGeom>
            <a:solidFill>
              <a:srgbClr val="1A1A1A"/>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400" dirty="0">
                  <a:latin typeface="Modern Love Caps" panose="04070805081001020A01" pitchFamily="82" charset="0"/>
                </a:rPr>
                <a:t>3</a:t>
              </a:r>
            </a:p>
          </p:txBody>
        </p:sp>
        <p:sp>
          <p:nvSpPr>
            <p:cNvPr id="13" name="TextBox 12">
              <a:extLst>
                <a:ext uri="{FF2B5EF4-FFF2-40B4-BE49-F238E27FC236}">
                  <a16:creationId xmlns:a16="http://schemas.microsoft.com/office/drawing/2014/main" id="{30D35A10-7B2E-42D4-B8AA-9904FFF55FFF}"/>
                </a:ext>
              </a:extLst>
            </p:cNvPr>
            <p:cNvSpPr txBox="1"/>
            <p:nvPr/>
          </p:nvSpPr>
          <p:spPr>
            <a:xfrm>
              <a:off x="1124125" y="1726903"/>
              <a:ext cx="4722470" cy="646331"/>
            </a:xfrm>
            <a:prstGeom prst="rect">
              <a:avLst/>
            </a:prstGeom>
            <a:noFill/>
          </p:spPr>
          <p:txBody>
            <a:bodyPr wrap="square" rtlCol="0">
              <a:spAutoFit/>
            </a:bodyPr>
            <a:lstStyle/>
            <a:p>
              <a:r>
                <a:rPr lang="en-US" dirty="0">
                  <a:latin typeface="Avenir Next LT Pro" panose="020B0504020202020204" pitchFamily="34" charset="0"/>
                </a:rPr>
                <a:t>Dropped the following columns:</a:t>
              </a:r>
            </a:p>
            <a:p>
              <a:pPr marL="285750" indent="-285750">
                <a:buFontTx/>
                <a:buChar char="-"/>
              </a:pPr>
              <a:r>
                <a:rPr lang="en-US" dirty="0">
                  <a:latin typeface="Avenir Next LT Pro" panose="020B0504020202020204" pitchFamily="34" charset="0"/>
                </a:rPr>
                <a:t>ID, Date Died, and Pregnancy</a:t>
              </a:r>
            </a:p>
          </p:txBody>
        </p:sp>
      </p:grpSp>
      <p:grpSp>
        <p:nvGrpSpPr>
          <p:cNvPr id="14" name="Group 13">
            <a:extLst>
              <a:ext uri="{FF2B5EF4-FFF2-40B4-BE49-F238E27FC236}">
                <a16:creationId xmlns:a16="http://schemas.microsoft.com/office/drawing/2014/main" id="{47C32F0A-D98F-45E7-9910-9ED6FB813CEB}"/>
              </a:ext>
            </a:extLst>
          </p:cNvPr>
          <p:cNvGrpSpPr/>
          <p:nvPr/>
        </p:nvGrpSpPr>
        <p:grpSpPr>
          <a:xfrm>
            <a:off x="1451876" y="3764908"/>
            <a:ext cx="3995675" cy="552092"/>
            <a:chOff x="749945" y="1635523"/>
            <a:chExt cx="3995675" cy="552092"/>
          </a:xfrm>
        </p:grpSpPr>
        <p:sp>
          <p:nvSpPr>
            <p:cNvPr id="15" name="Rectangle: Rounded Corners 14">
              <a:extLst>
                <a:ext uri="{FF2B5EF4-FFF2-40B4-BE49-F238E27FC236}">
                  <a16:creationId xmlns:a16="http://schemas.microsoft.com/office/drawing/2014/main" id="{2ED85598-2336-419C-AD0B-EDE9BC1E22D3}"/>
                </a:ext>
              </a:extLst>
            </p:cNvPr>
            <p:cNvSpPr/>
            <p:nvPr/>
          </p:nvSpPr>
          <p:spPr>
            <a:xfrm>
              <a:off x="749945" y="1635523"/>
              <a:ext cx="321518" cy="552092"/>
            </a:xfrm>
            <a:prstGeom prst="roundRect">
              <a:avLst>
                <a:gd name="adj" fmla="val 4546"/>
              </a:avLst>
            </a:prstGeom>
            <a:solidFill>
              <a:srgbClr val="1A1A1A"/>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400" dirty="0">
                  <a:latin typeface="Modern Love Caps" panose="04070805081001020A01" pitchFamily="82" charset="0"/>
                </a:rPr>
                <a:t>4</a:t>
              </a:r>
            </a:p>
          </p:txBody>
        </p:sp>
        <p:sp>
          <p:nvSpPr>
            <p:cNvPr id="16" name="TextBox 15">
              <a:extLst>
                <a:ext uri="{FF2B5EF4-FFF2-40B4-BE49-F238E27FC236}">
                  <a16:creationId xmlns:a16="http://schemas.microsoft.com/office/drawing/2014/main" id="{7013483D-5537-4FBD-B1C0-CCEF3C9360B6}"/>
                </a:ext>
              </a:extLst>
            </p:cNvPr>
            <p:cNvSpPr txBox="1"/>
            <p:nvPr/>
          </p:nvSpPr>
          <p:spPr>
            <a:xfrm>
              <a:off x="1124125" y="1726903"/>
              <a:ext cx="3621495" cy="369332"/>
            </a:xfrm>
            <a:prstGeom prst="rect">
              <a:avLst/>
            </a:prstGeom>
            <a:noFill/>
          </p:spPr>
          <p:txBody>
            <a:bodyPr wrap="square" rtlCol="0">
              <a:spAutoFit/>
            </a:bodyPr>
            <a:lstStyle/>
            <a:p>
              <a:r>
                <a:rPr lang="en-US" dirty="0">
                  <a:latin typeface="Avenir Next LT Pro" panose="020B0504020202020204" pitchFamily="34" charset="0"/>
                </a:rPr>
                <a:t>Dropped rows with </a:t>
              </a:r>
              <a:r>
                <a:rPr lang="en-US" dirty="0" err="1">
                  <a:latin typeface="Avenir Next LT Pro" panose="020B0504020202020204" pitchFamily="34" charset="0"/>
                </a:rPr>
                <a:t>NaN</a:t>
              </a:r>
              <a:r>
                <a:rPr lang="en-US" dirty="0">
                  <a:latin typeface="Avenir Next LT Pro" panose="020B0504020202020204" pitchFamily="34" charset="0"/>
                </a:rPr>
                <a:t> Objects</a:t>
              </a:r>
            </a:p>
          </p:txBody>
        </p:sp>
      </p:grpSp>
      <p:grpSp>
        <p:nvGrpSpPr>
          <p:cNvPr id="17" name="Group 16">
            <a:extLst>
              <a:ext uri="{FF2B5EF4-FFF2-40B4-BE49-F238E27FC236}">
                <a16:creationId xmlns:a16="http://schemas.microsoft.com/office/drawing/2014/main" id="{579400ED-1011-47F5-A270-AF5BB45F36F3}"/>
              </a:ext>
            </a:extLst>
          </p:cNvPr>
          <p:cNvGrpSpPr/>
          <p:nvPr/>
        </p:nvGrpSpPr>
        <p:grpSpPr>
          <a:xfrm>
            <a:off x="1451876" y="4489856"/>
            <a:ext cx="5974946" cy="552092"/>
            <a:chOff x="749945" y="1635523"/>
            <a:chExt cx="5974946" cy="552092"/>
          </a:xfrm>
        </p:grpSpPr>
        <p:sp>
          <p:nvSpPr>
            <p:cNvPr id="18" name="Rectangle: Rounded Corners 17">
              <a:extLst>
                <a:ext uri="{FF2B5EF4-FFF2-40B4-BE49-F238E27FC236}">
                  <a16:creationId xmlns:a16="http://schemas.microsoft.com/office/drawing/2014/main" id="{6EFDD4EC-39C4-4E90-A413-69CA7F25FDBA}"/>
                </a:ext>
              </a:extLst>
            </p:cNvPr>
            <p:cNvSpPr/>
            <p:nvPr/>
          </p:nvSpPr>
          <p:spPr>
            <a:xfrm>
              <a:off x="749945" y="1635523"/>
              <a:ext cx="321518" cy="552092"/>
            </a:xfrm>
            <a:prstGeom prst="roundRect">
              <a:avLst>
                <a:gd name="adj" fmla="val 4546"/>
              </a:avLst>
            </a:prstGeom>
            <a:solidFill>
              <a:srgbClr val="1A1A1A"/>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400" dirty="0">
                  <a:latin typeface="Modern Love Caps" panose="04070805081001020A01" pitchFamily="82" charset="0"/>
                </a:rPr>
                <a:t>5</a:t>
              </a:r>
            </a:p>
          </p:txBody>
        </p:sp>
        <p:sp>
          <p:nvSpPr>
            <p:cNvPr id="19" name="TextBox 18">
              <a:extLst>
                <a:ext uri="{FF2B5EF4-FFF2-40B4-BE49-F238E27FC236}">
                  <a16:creationId xmlns:a16="http://schemas.microsoft.com/office/drawing/2014/main" id="{D9FF3828-B1BF-4533-8DC3-3ED26DEDFF0E}"/>
                </a:ext>
              </a:extLst>
            </p:cNvPr>
            <p:cNvSpPr txBox="1"/>
            <p:nvPr/>
          </p:nvSpPr>
          <p:spPr>
            <a:xfrm>
              <a:off x="1124125" y="1726903"/>
              <a:ext cx="5600766" cy="369332"/>
            </a:xfrm>
            <a:prstGeom prst="rect">
              <a:avLst/>
            </a:prstGeom>
            <a:noFill/>
          </p:spPr>
          <p:txBody>
            <a:bodyPr wrap="square" rtlCol="0">
              <a:spAutoFit/>
            </a:bodyPr>
            <a:lstStyle/>
            <a:p>
              <a:r>
                <a:rPr lang="en-US" dirty="0">
                  <a:latin typeface="Avenir Next LT Pro" panose="020B0504020202020204" pitchFamily="34" charset="0"/>
                </a:rPr>
                <a:t>Created column </a:t>
              </a:r>
              <a:r>
                <a:rPr lang="en-US" i="1" dirty="0" err="1">
                  <a:latin typeface="Avenir Next LT Pro" panose="020B0504020202020204" pitchFamily="34" charset="0"/>
                </a:rPr>
                <a:t>entry_date_minus_date_symptoms</a:t>
              </a:r>
              <a:endParaRPr lang="en-US" i="1" dirty="0">
                <a:latin typeface="Avenir Next LT Pro" panose="020B0504020202020204" pitchFamily="34" charset="0"/>
              </a:endParaRPr>
            </a:p>
          </p:txBody>
        </p:sp>
      </p:grpSp>
      <p:grpSp>
        <p:nvGrpSpPr>
          <p:cNvPr id="20" name="Group 19">
            <a:extLst>
              <a:ext uri="{FF2B5EF4-FFF2-40B4-BE49-F238E27FC236}">
                <a16:creationId xmlns:a16="http://schemas.microsoft.com/office/drawing/2014/main" id="{BEFAEC11-9F63-4EF5-AD62-45E6FB58092D}"/>
              </a:ext>
            </a:extLst>
          </p:cNvPr>
          <p:cNvGrpSpPr/>
          <p:nvPr/>
        </p:nvGrpSpPr>
        <p:grpSpPr>
          <a:xfrm>
            <a:off x="1451876" y="5217975"/>
            <a:ext cx="4701731" cy="552092"/>
            <a:chOff x="749945" y="1635523"/>
            <a:chExt cx="4701731" cy="552092"/>
          </a:xfrm>
        </p:grpSpPr>
        <p:sp>
          <p:nvSpPr>
            <p:cNvPr id="21" name="Rectangle: Rounded Corners 20">
              <a:extLst>
                <a:ext uri="{FF2B5EF4-FFF2-40B4-BE49-F238E27FC236}">
                  <a16:creationId xmlns:a16="http://schemas.microsoft.com/office/drawing/2014/main" id="{D14AF73B-502E-40B3-8928-7426CEC6D974}"/>
                </a:ext>
              </a:extLst>
            </p:cNvPr>
            <p:cNvSpPr/>
            <p:nvPr/>
          </p:nvSpPr>
          <p:spPr>
            <a:xfrm>
              <a:off x="749945" y="1635523"/>
              <a:ext cx="321518" cy="552092"/>
            </a:xfrm>
            <a:prstGeom prst="roundRect">
              <a:avLst>
                <a:gd name="adj" fmla="val 4546"/>
              </a:avLst>
            </a:prstGeom>
            <a:solidFill>
              <a:srgbClr val="1A1A1A"/>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400" dirty="0">
                  <a:latin typeface="Modern Love Caps" panose="04070805081001020A01" pitchFamily="82" charset="0"/>
                </a:rPr>
                <a:t>6</a:t>
              </a:r>
            </a:p>
          </p:txBody>
        </p:sp>
        <p:sp>
          <p:nvSpPr>
            <p:cNvPr id="22" name="TextBox 21">
              <a:extLst>
                <a:ext uri="{FF2B5EF4-FFF2-40B4-BE49-F238E27FC236}">
                  <a16:creationId xmlns:a16="http://schemas.microsoft.com/office/drawing/2014/main" id="{2225460E-DF10-453F-97BB-BD39A17511ED}"/>
                </a:ext>
              </a:extLst>
            </p:cNvPr>
            <p:cNvSpPr txBox="1"/>
            <p:nvPr/>
          </p:nvSpPr>
          <p:spPr>
            <a:xfrm>
              <a:off x="1124125" y="1726903"/>
              <a:ext cx="4327551" cy="369332"/>
            </a:xfrm>
            <a:prstGeom prst="rect">
              <a:avLst/>
            </a:prstGeom>
            <a:noFill/>
          </p:spPr>
          <p:txBody>
            <a:bodyPr wrap="square" rtlCol="0">
              <a:spAutoFit/>
            </a:bodyPr>
            <a:lstStyle/>
            <a:p>
              <a:r>
                <a:rPr lang="en-US" dirty="0">
                  <a:latin typeface="Avenir Next LT Pro" panose="020B0504020202020204" pitchFamily="34" charset="0"/>
                </a:rPr>
                <a:t>Moved ‘</a:t>
              </a:r>
              <a:r>
                <a:rPr lang="en-US" i="1" dirty="0">
                  <a:latin typeface="Avenir Next LT Pro" panose="020B0504020202020204" pitchFamily="34" charset="0"/>
                </a:rPr>
                <a:t>pneumonia</a:t>
              </a:r>
              <a:r>
                <a:rPr lang="en-US" dirty="0">
                  <a:latin typeface="Avenir Next LT Pro" panose="020B0504020202020204" pitchFamily="34" charset="0"/>
                </a:rPr>
                <a:t>’ column to the end</a:t>
              </a:r>
              <a:endParaRPr lang="en-US" i="1" dirty="0">
                <a:latin typeface="Avenir Next LT Pro" panose="020B0504020202020204" pitchFamily="34" charset="0"/>
              </a:endParaRPr>
            </a:p>
          </p:txBody>
        </p:sp>
      </p:grpSp>
      <p:sp>
        <p:nvSpPr>
          <p:cNvPr id="24" name="Rectangle: Rounded Corners 23">
            <a:extLst>
              <a:ext uri="{FF2B5EF4-FFF2-40B4-BE49-F238E27FC236}">
                <a16:creationId xmlns:a16="http://schemas.microsoft.com/office/drawing/2014/main" id="{0413EA35-873C-4DC3-8049-5EB8BF49CACB}"/>
              </a:ext>
            </a:extLst>
          </p:cNvPr>
          <p:cNvSpPr/>
          <p:nvPr/>
        </p:nvSpPr>
        <p:spPr>
          <a:xfrm>
            <a:off x="8030151" y="1916983"/>
            <a:ext cx="2049200" cy="552092"/>
          </a:xfrm>
          <a:prstGeom prst="roundRect">
            <a:avLst>
              <a:gd name="adj" fmla="val 4546"/>
            </a:avLst>
          </a:prstGeom>
          <a:solidFill>
            <a:srgbClr val="1A1A1A"/>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400" dirty="0">
                <a:latin typeface="Modern Love Caps" panose="04070805081001020A01" pitchFamily="82" charset="0"/>
              </a:rPr>
              <a:t>Value Counts</a:t>
            </a:r>
          </a:p>
        </p:txBody>
      </p:sp>
      <p:grpSp>
        <p:nvGrpSpPr>
          <p:cNvPr id="34" name="Group 33">
            <a:extLst>
              <a:ext uri="{FF2B5EF4-FFF2-40B4-BE49-F238E27FC236}">
                <a16:creationId xmlns:a16="http://schemas.microsoft.com/office/drawing/2014/main" id="{6AC4D57A-7EF3-4C0A-8F1B-69D58D5E3BC2}"/>
              </a:ext>
            </a:extLst>
          </p:cNvPr>
          <p:cNvGrpSpPr/>
          <p:nvPr/>
        </p:nvGrpSpPr>
        <p:grpSpPr>
          <a:xfrm>
            <a:off x="7287926" y="4317000"/>
            <a:ext cx="2791425" cy="1226280"/>
            <a:chOff x="7434808" y="3447243"/>
            <a:chExt cx="2791425" cy="1226280"/>
          </a:xfrm>
        </p:grpSpPr>
        <p:grpSp>
          <p:nvGrpSpPr>
            <p:cNvPr id="28" name="Group 27">
              <a:extLst>
                <a:ext uri="{FF2B5EF4-FFF2-40B4-BE49-F238E27FC236}">
                  <a16:creationId xmlns:a16="http://schemas.microsoft.com/office/drawing/2014/main" id="{051EE983-E0EB-4C39-A3E5-50AFC7372110}"/>
                </a:ext>
              </a:extLst>
            </p:cNvPr>
            <p:cNvGrpSpPr/>
            <p:nvPr/>
          </p:nvGrpSpPr>
          <p:grpSpPr>
            <a:xfrm>
              <a:off x="8177033" y="3447243"/>
              <a:ext cx="2049200" cy="1226280"/>
              <a:chOff x="6701741" y="2401718"/>
              <a:chExt cx="2049200" cy="1226280"/>
            </a:xfrm>
          </p:grpSpPr>
          <p:sp>
            <p:nvSpPr>
              <p:cNvPr id="29" name="TextBox 28">
                <a:extLst>
                  <a:ext uri="{FF2B5EF4-FFF2-40B4-BE49-F238E27FC236}">
                    <a16:creationId xmlns:a16="http://schemas.microsoft.com/office/drawing/2014/main" id="{5667917D-29A6-4F2B-8742-01815F991181}"/>
                  </a:ext>
                </a:extLst>
              </p:cNvPr>
              <p:cNvSpPr txBox="1"/>
              <p:nvPr/>
            </p:nvSpPr>
            <p:spPr>
              <a:xfrm>
                <a:off x="6892964" y="2401718"/>
                <a:ext cx="1666754" cy="646331"/>
              </a:xfrm>
              <a:prstGeom prst="rect">
                <a:avLst/>
              </a:prstGeom>
              <a:noFill/>
            </p:spPr>
            <p:txBody>
              <a:bodyPr wrap="square" rtlCol="0" anchor="ctr">
                <a:spAutoFit/>
              </a:bodyPr>
              <a:lstStyle/>
              <a:p>
                <a:pPr algn="ctr"/>
                <a:r>
                  <a:rPr lang="en-US" sz="3600" dirty="0">
                    <a:latin typeface="Modern Love Caps" panose="04070805081001020A01" pitchFamily="82" charset="0"/>
                  </a:rPr>
                  <a:t>15,869</a:t>
                </a:r>
              </a:p>
            </p:txBody>
          </p:sp>
          <p:sp>
            <p:nvSpPr>
              <p:cNvPr id="30" name="TextBox 29">
                <a:extLst>
                  <a:ext uri="{FF2B5EF4-FFF2-40B4-BE49-F238E27FC236}">
                    <a16:creationId xmlns:a16="http://schemas.microsoft.com/office/drawing/2014/main" id="{790001DE-3BAE-4BD9-B7A0-7086F6E43F94}"/>
                  </a:ext>
                </a:extLst>
              </p:cNvPr>
              <p:cNvSpPr txBox="1"/>
              <p:nvPr/>
            </p:nvSpPr>
            <p:spPr>
              <a:xfrm>
                <a:off x="6701741" y="2981667"/>
                <a:ext cx="2049200" cy="646331"/>
              </a:xfrm>
              <a:prstGeom prst="rect">
                <a:avLst/>
              </a:prstGeom>
              <a:noFill/>
            </p:spPr>
            <p:txBody>
              <a:bodyPr wrap="square" rtlCol="0">
                <a:spAutoFit/>
              </a:bodyPr>
              <a:lstStyle/>
              <a:p>
                <a:pPr algn="ctr"/>
                <a:r>
                  <a:rPr lang="en-US" dirty="0">
                    <a:latin typeface="Avenir Next LT Pro" panose="020B0504020202020204" pitchFamily="34" charset="0"/>
                  </a:rPr>
                  <a:t>Patients without pneumonia</a:t>
                </a:r>
              </a:p>
            </p:txBody>
          </p:sp>
        </p:grpSp>
        <p:sp>
          <p:nvSpPr>
            <p:cNvPr id="33" name="Arc 32">
              <a:extLst>
                <a:ext uri="{FF2B5EF4-FFF2-40B4-BE49-F238E27FC236}">
                  <a16:creationId xmlns:a16="http://schemas.microsoft.com/office/drawing/2014/main" id="{7EC0A72F-CF6C-41DA-B5B6-FE165933231E}"/>
                </a:ext>
              </a:extLst>
            </p:cNvPr>
            <p:cNvSpPr/>
            <p:nvPr/>
          </p:nvSpPr>
          <p:spPr>
            <a:xfrm rot="21189266">
              <a:off x="7434808" y="3959275"/>
              <a:ext cx="2453831" cy="474968"/>
            </a:xfrm>
            <a:prstGeom prst="arc">
              <a:avLst>
                <a:gd name="adj1" fmla="val 16385831"/>
                <a:gd name="adj2" fmla="val 21339658"/>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5CD8EABF-B072-4A06-A6E7-337355474E7B}"/>
              </a:ext>
            </a:extLst>
          </p:cNvPr>
          <p:cNvGrpSpPr/>
          <p:nvPr/>
        </p:nvGrpSpPr>
        <p:grpSpPr>
          <a:xfrm>
            <a:off x="7307486" y="2740640"/>
            <a:ext cx="2593357" cy="1224257"/>
            <a:chOff x="6364967" y="2317649"/>
            <a:chExt cx="2593357" cy="1224257"/>
          </a:xfrm>
        </p:grpSpPr>
        <p:grpSp>
          <p:nvGrpSpPr>
            <p:cNvPr id="27" name="Group 26">
              <a:extLst>
                <a:ext uri="{FF2B5EF4-FFF2-40B4-BE49-F238E27FC236}">
                  <a16:creationId xmlns:a16="http://schemas.microsoft.com/office/drawing/2014/main" id="{F4C811D8-9EFA-4965-9C14-92C778BF9DFF}"/>
                </a:ext>
              </a:extLst>
            </p:cNvPr>
            <p:cNvGrpSpPr/>
            <p:nvPr/>
          </p:nvGrpSpPr>
          <p:grpSpPr>
            <a:xfrm>
              <a:off x="7291570" y="2317649"/>
              <a:ext cx="1666754" cy="1224257"/>
              <a:chOff x="7291570" y="2317649"/>
              <a:chExt cx="1666754" cy="1224257"/>
            </a:xfrm>
          </p:grpSpPr>
          <p:sp>
            <p:nvSpPr>
              <p:cNvPr id="25" name="TextBox 24">
                <a:extLst>
                  <a:ext uri="{FF2B5EF4-FFF2-40B4-BE49-F238E27FC236}">
                    <a16:creationId xmlns:a16="http://schemas.microsoft.com/office/drawing/2014/main" id="{E8FC75B4-C474-4AFA-85C9-6C433AB16357}"/>
                  </a:ext>
                </a:extLst>
              </p:cNvPr>
              <p:cNvSpPr txBox="1"/>
              <p:nvPr/>
            </p:nvSpPr>
            <p:spPr>
              <a:xfrm>
                <a:off x="7291570" y="2317649"/>
                <a:ext cx="1666754" cy="646331"/>
              </a:xfrm>
              <a:prstGeom prst="rect">
                <a:avLst/>
              </a:prstGeom>
              <a:noFill/>
            </p:spPr>
            <p:txBody>
              <a:bodyPr wrap="square" rtlCol="0" anchor="ctr">
                <a:spAutoFit/>
              </a:bodyPr>
              <a:lstStyle/>
              <a:p>
                <a:pPr algn="ctr"/>
                <a:r>
                  <a:rPr lang="en-US" sz="3600" dirty="0">
                    <a:latin typeface="Modern Love Caps" panose="04070805081001020A01" pitchFamily="82" charset="0"/>
                  </a:rPr>
                  <a:t>35,505</a:t>
                </a:r>
              </a:p>
            </p:txBody>
          </p:sp>
          <p:sp>
            <p:nvSpPr>
              <p:cNvPr id="26" name="TextBox 25">
                <a:extLst>
                  <a:ext uri="{FF2B5EF4-FFF2-40B4-BE49-F238E27FC236}">
                    <a16:creationId xmlns:a16="http://schemas.microsoft.com/office/drawing/2014/main" id="{A7AE0559-A42E-4A0B-87B2-7214A996CCF2}"/>
                  </a:ext>
                </a:extLst>
              </p:cNvPr>
              <p:cNvSpPr txBox="1"/>
              <p:nvPr/>
            </p:nvSpPr>
            <p:spPr>
              <a:xfrm>
                <a:off x="7333252" y="2895575"/>
                <a:ext cx="1583390" cy="646331"/>
              </a:xfrm>
              <a:prstGeom prst="rect">
                <a:avLst/>
              </a:prstGeom>
              <a:noFill/>
            </p:spPr>
            <p:txBody>
              <a:bodyPr wrap="square" rtlCol="0" anchor="ctr">
                <a:spAutoFit/>
              </a:bodyPr>
              <a:lstStyle/>
              <a:p>
                <a:pPr algn="ctr"/>
                <a:r>
                  <a:rPr lang="en-US" dirty="0">
                    <a:latin typeface="Avenir Next LT Pro" panose="020B0504020202020204" pitchFamily="34" charset="0"/>
                  </a:rPr>
                  <a:t>Patients with pneumonia</a:t>
                </a:r>
              </a:p>
            </p:txBody>
          </p:sp>
        </p:grpSp>
        <p:sp>
          <p:nvSpPr>
            <p:cNvPr id="36" name="Arc 35">
              <a:extLst>
                <a:ext uri="{FF2B5EF4-FFF2-40B4-BE49-F238E27FC236}">
                  <a16:creationId xmlns:a16="http://schemas.microsoft.com/office/drawing/2014/main" id="{DD4AB52D-2F7F-4EA6-AE21-24DA57BEBBAE}"/>
                </a:ext>
              </a:extLst>
            </p:cNvPr>
            <p:cNvSpPr/>
            <p:nvPr/>
          </p:nvSpPr>
          <p:spPr>
            <a:xfrm rot="21189266">
              <a:off x="6364967" y="2850468"/>
              <a:ext cx="2453831" cy="474968"/>
            </a:xfrm>
            <a:prstGeom prst="arc">
              <a:avLst>
                <a:gd name="adj1" fmla="val 16385831"/>
                <a:gd name="adj2" fmla="val 21339658"/>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158185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8193E79-F167-4251-B821-A870696A7CAC}"/>
              </a:ext>
            </a:extLst>
          </p:cNvPr>
          <p:cNvSpPr txBox="1"/>
          <p:nvPr/>
        </p:nvSpPr>
        <p:spPr>
          <a:xfrm>
            <a:off x="1391856" y="353557"/>
            <a:ext cx="10090230" cy="923330"/>
          </a:xfrm>
          <a:prstGeom prst="rect">
            <a:avLst/>
          </a:prstGeom>
          <a:noFill/>
        </p:spPr>
        <p:txBody>
          <a:bodyPr wrap="square">
            <a:spAutoFit/>
          </a:bodyPr>
          <a:lstStyle/>
          <a:p>
            <a:r>
              <a:rPr lang="en-US" sz="5400" b="1" i="0" u="none" strike="noStrike" dirty="0">
                <a:solidFill>
                  <a:srgbClr val="1A1A1A"/>
                </a:solidFill>
                <a:effectLst/>
                <a:latin typeface="Modern Love Caps" panose="04070805081001020A01" pitchFamily="82" charset="0"/>
              </a:rPr>
              <a:t>Data Analysis: Supervised Modeling</a:t>
            </a:r>
            <a:endParaRPr lang="en-US" sz="5400" dirty="0">
              <a:latin typeface="Modern Love Caps" panose="04070805081001020A01" pitchFamily="82" charset="0"/>
            </a:endParaRPr>
          </a:p>
        </p:txBody>
      </p:sp>
      <p:grpSp>
        <p:nvGrpSpPr>
          <p:cNvPr id="6" name="Group 5">
            <a:extLst>
              <a:ext uri="{FF2B5EF4-FFF2-40B4-BE49-F238E27FC236}">
                <a16:creationId xmlns:a16="http://schemas.microsoft.com/office/drawing/2014/main" id="{65FFE743-CE19-4FAE-9239-F9738E0947B6}"/>
              </a:ext>
            </a:extLst>
          </p:cNvPr>
          <p:cNvGrpSpPr/>
          <p:nvPr/>
        </p:nvGrpSpPr>
        <p:grpSpPr>
          <a:xfrm>
            <a:off x="3382927" y="1282588"/>
            <a:ext cx="5043988" cy="460712"/>
            <a:chOff x="802607" y="1661829"/>
            <a:chExt cx="5043988" cy="460712"/>
          </a:xfrm>
        </p:grpSpPr>
        <p:sp>
          <p:nvSpPr>
            <p:cNvPr id="7" name="Rectangle: Rounded Corners 6">
              <a:extLst>
                <a:ext uri="{FF2B5EF4-FFF2-40B4-BE49-F238E27FC236}">
                  <a16:creationId xmlns:a16="http://schemas.microsoft.com/office/drawing/2014/main" id="{C88EB991-D4C6-41EB-96CF-193006D3DC68}"/>
                </a:ext>
              </a:extLst>
            </p:cNvPr>
            <p:cNvSpPr/>
            <p:nvPr/>
          </p:nvSpPr>
          <p:spPr>
            <a:xfrm>
              <a:off x="802607" y="1661829"/>
              <a:ext cx="321518" cy="460712"/>
            </a:xfrm>
            <a:prstGeom prst="roundRect">
              <a:avLst>
                <a:gd name="adj" fmla="val 4546"/>
              </a:avLst>
            </a:prstGeom>
            <a:solidFill>
              <a:srgbClr val="1A1A1A"/>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000" dirty="0">
                  <a:latin typeface="Modern Love Caps" panose="04070805081001020A01" pitchFamily="82" charset="0"/>
                </a:rPr>
                <a:t>x</a:t>
              </a:r>
            </a:p>
          </p:txBody>
        </p:sp>
        <p:sp>
          <p:nvSpPr>
            <p:cNvPr id="8" name="TextBox 7">
              <a:extLst>
                <a:ext uri="{FF2B5EF4-FFF2-40B4-BE49-F238E27FC236}">
                  <a16:creationId xmlns:a16="http://schemas.microsoft.com/office/drawing/2014/main" id="{64C81BA7-74CC-44DA-B021-759FE5CECA84}"/>
                </a:ext>
              </a:extLst>
            </p:cNvPr>
            <p:cNvSpPr txBox="1"/>
            <p:nvPr/>
          </p:nvSpPr>
          <p:spPr>
            <a:xfrm>
              <a:off x="1124125" y="1726903"/>
              <a:ext cx="4722470" cy="338554"/>
            </a:xfrm>
            <a:prstGeom prst="rect">
              <a:avLst/>
            </a:prstGeom>
            <a:noFill/>
          </p:spPr>
          <p:txBody>
            <a:bodyPr wrap="square" rtlCol="0">
              <a:spAutoFit/>
            </a:bodyPr>
            <a:lstStyle/>
            <a:p>
              <a:r>
                <a:rPr lang="en-US" sz="1600" dirty="0">
                  <a:latin typeface="Avenir Next LT Pro" panose="020B0504020202020204" pitchFamily="34" charset="0"/>
                </a:rPr>
                <a:t>All columns excluding pneumonia</a:t>
              </a:r>
            </a:p>
          </p:txBody>
        </p:sp>
      </p:grpSp>
      <p:grpSp>
        <p:nvGrpSpPr>
          <p:cNvPr id="9" name="Group 8">
            <a:extLst>
              <a:ext uri="{FF2B5EF4-FFF2-40B4-BE49-F238E27FC236}">
                <a16:creationId xmlns:a16="http://schemas.microsoft.com/office/drawing/2014/main" id="{704A24E6-7FF2-4047-8628-0165DBD663D3}"/>
              </a:ext>
            </a:extLst>
          </p:cNvPr>
          <p:cNvGrpSpPr/>
          <p:nvPr/>
        </p:nvGrpSpPr>
        <p:grpSpPr>
          <a:xfrm>
            <a:off x="7487684" y="1276887"/>
            <a:ext cx="1655351" cy="460712"/>
            <a:chOff x="802607" y="1661829"/>
            <a:chExt cx="1655351" cy="460712"/>
          </a:xfrm>
        </p:grpSpPr>
        <p:sp>
          <p:nvSpPr>
            <p:cNvPr id="10" name="Rectangle: Rounded Corners 9">
              <a:extLst>
                <a:ext uri="{FF2B5EF4-FFF2-40B4-BE49-F238E27FC236}">
                  <a16:creationId xmlns:a16="http://schemas.microsoft.com/office/drawing/2014/main" id="{0C02D193-989D-4A4D-BE0E-7B98A35ECDFE}"/>
                </a:ext>
              </a:extLst>
            </p:cNvPr>
            <p:cNvSpPr/>
            <p:nvPr/>
          </p:nvSpPr>
          <p:spPr>
            <a:xfrm>
              <a:off x="802607" y="1661829"/>
              <a:ext cx="321518" cy="460712"/>
            </a:xfrm>
            <a:prstGeom prst="roundRect">
              <a:avLst>
                <a:gd name="adj" fmla="val 4546"/>
              </a:avLst>
            </a:prstGeom>
            <a:solidFill>
              <a:srgbClr val="1A1A1A"/>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000" dirty="0">
                  <a:latin typeface="Modern Love Caps" panose="04070805081001020A01" pitchFamily="82" charset="0"/>
                </a:rPr>
                <a:t>y</a:t>
              </a:r>
            </a:p>
          </p:txBody>
        </p:sp>
        <p:sp>
          <p:nvSpPr>
            <p:cNvPr id="11" name="TextBox 10">
              <a:extLst>
                <a:ext uri="{FF2B5EF4-FFF2-40B4-BE49-F238E27FC236}">
                  <a16:creationId xmlns:a16="http://schemas.microsoft.com/office/drawing/2014/main" id="{8773B004-1E48-4A27-96EB-14E153BE70E0}"/>
                </a:ext>
              </a:extLst>
            </p:cNvPr>
            <p:cNvSpPr txBox="1"/>
            <p:nvPr/>
          </p:nvSpPr>
          <p:spPr>
            <a:xfrm>
              <a:off x="1124125" y="1726903"/>
              <a:ext cx="1333833" cy="338554"/>
            </a:xfrm>
            <a:prstGeom prst="rect">
              <a:avLst/>
            </a:prstGeom>
            <a:noFill/>
          </p:spPr>
          <p:txBody>
            <a:bodyPr wrap="square" rtlCol="0">
              <a:spAutoFit/>
            </a:bodyPr>
            <a:lstStyle/>
            <a:p>
              <a:r>
                <a:rPr lang="en-US" sz="1600" dirty="0">
                  <a:latin typeface="Avenir Next LT Pro" panose="020B0504020202020204" pitchFamily="34" charset="0"/>
                </a:rPr>
                <a:t>Pneumonia</a:t>
              </a:r>
            </a:p>
          </p:txBody>
        </p:sp>
      </p:grpSp>
      <p:pic>
        <p:nvPicPr>
          <p:cNvPr id="1026" name="Picture 2">
            <a:extLst>
              <a:ext uri="{FF2B5EF4-FFF2-40B4-BE49-F238E27FC236}">
                <a16:creationId xmlns:a16="http://schemas.microsoft.com/office/drawing/2014/main" id="{21B83878-9CFD-4E96-B779-D2DCABDBF0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0782" y="2011463"/>
            <a:ext cx="5167132" cy="351256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9288088-1AF0-4D84-93A7-9ADF32D99188}"/>
              </a:ext>
            </a:extLst>
          </p:cNvPr>
          <p:cNvSpPr txBox="1"/>
          <p:nvPr/>
        </p:nvSpPr>
        <p:spPr>
          <a:xfrm>
            <a:off x="491136" y="3261889"/>
            <a:ext cx="5366312" cy="2123082"/>
          </a:xfrm>
          <a:prstGeom prst="rect">
            <a:avLst/>
          </a:prstGeom>
          <a:noFill/>
        </p:spPr>
        <p:txBody>
          <a:bodyPr wrap="square" rtlCol="0">
            <a:spAutoFit/>
          </a:bodyPr>
          <a:lstStyle/>
          <a:p>
            <a:pPr algn="ctr">
              <a:lnSpc>
                <a:spcPct val="150000"/>
              </a:lnSpc>
            </a:pPr>
            <a:r>
              <a:rPr lang="en-US" b="1" dirty="0">
                <a:latin typeface="Avenir Next LT Pro" panose="020B0504020202020204" pitchFamily="34" charset="0"/>
              </a:rPr>
              <a:t>Logistic Regression</a:t>
            </a:r>
            <a:r>
              <a:rPr lang="en-US" dirty="0">
                <a:latin typeface="Avenir Next LT Pro" panose="020B0504020202020204" pitchFamily="34" charset="0"/>
              </a:rPr>
              <a:t>: 0.7146 (0.06)</a:t>
            </a:r>
          </a:p>
          <a:p>
            <a:pPr algn="ctr">
              <a:lnSpc>
                <a:spcPct val="150000"/>
              </a:lnSpc>
            </a:pPr>
            <a:r>
              <a:rPr lang="en-US" b="1" dirty="0">
                <a:latin typeface="Avenir Next LT Pro" panose="020B0504020202020204" pitchFamily="34" charset="0"/>
              </a:rPr>
              <a:t>Linear Discriminant Analysis</a:t>
            </a:r>
            <a:r>
              <a:rPr lang="en-US" dirty="0">
                <a:latin typeface="Avenir Next LT Pro" panose="020B0504020202020204" pitchFamily="34" charset="0"/>
              </a:rPr>
              <a:t>: 0.7138 (0.06)</a:t>
            </a:r>
          </a:p>
          <a:p>
            <a:pPr algn="ctr">
              <a:lnSpc>
                <a:spcPct val="150000"/>
              </a:lnSpc>
            </a:pPr>
            <a:r>
              <a:rPr lang="en-US" b="1" dirty="0">
                <a:latin typeface="Avenir Next LT Pro" panose="020B0504020202020204" pitchFamily="34" charset="0"/>
              </a:rPr>
              <a:t>K Nearest Neighbor Classifier</a:t>
            </a:r>
            <a:r>
              <a:rPr lang="en-US" dirty="0">
                <a:latin typeface="Avenir Next LT Pro" panose="020B0504020202020204" pitchFamily="34" charset="0"/>
              </a:rPr>
              <a:t>: 0.6809 (0.05)</a:t>
            </a:r>
          </a:p>
          <a:p>
            <a:pPr algn="ctr">
              <a:lnSpc>
                <a:spcPct val="150000"/>
              </a:lnSpc>
            </a:pPr>
            <a:r>
              <a:rPr lang="en-US" b="1" dirty="0">
                <a:latin typeface="Avenir Next LT Pro" panose="020B0504020202020204" pitchFamily="34" charset="0"/>
              </a:rPr>
              <a:t>Decision Tree Classifier</a:t>
            </a:r>
            <a:r>
              <a:rPr lang="en-US" dirty="0">
                <a:latin typeface="Avenir Next LT Pro" panose="020B0504020202020204" pitchFamily="34" charset="0"/>
              </a:rPr>
              <a:t>: 0.642150 (0.05)</a:t>
            </a:r>
          </a:p>
          <a:p>
            <a:pPr algn="ctr">
              <a:lnSpc>
                <a:spcPct val="150000"/>
              </a:lnSpc>
            </a:pPr>
            <a:r>
              <a:rPr lang="en-US" b="1" dirty="0">
                <a:latin typeface="Avenir Next LT Pro" panose="020B0504020202020204" pitchFamily="34" charset="0"/>
              </a:rPr>
              <a:t>Gaussian Naive Bayes</a:t>
            </a:r>
            <a:r>
              <a:rPr lang="en-US" dirty="0">
                <a:latin typeface="Avenir Next LT Pro" panose="020B0504020202020204" pitchFamily="34" charset="0"/>
              </a:rPr>
              <a:t>: 0.5973 (0.03)</a:t>
            </a:r>
          </a:p>
        </p:txBody>
      </p:sp>
      <p:sp>
        <p:nvSpPr>
          <p:cNvPr id="15" name="Rectangle: Rounded Corners 14">
            <a:extLst>
              <a:ext uri="{FF2B5EF4-FFF2-40B4-BE49-F238E27FC236}">
                <a16:creationId xmlns:a16="http://schemas.microsoft.com/office/drawing/2014/main" id="{ED608F8B-ADA5-485E-8726-37E8BF41C0E1}"/>
              </a:ext>
            </a:extLst>
          </p:cNvPr>
          <p:cNvSpPr/>
          <p:nvPr/>
        </p:nvSpPr>
        <p:spPr>
          <a:xfrm>
            <a:off x="367365" y="2781911"/>
            <a:ext cx="5613855" cy="401437"/>
          </a:xfrm>
          <a:prstGeom prst="roundRect">
            <a:avLst>
              <a:gd name="adj" fmla="val 4546"/>
            </a:avLst>
          </a:prstGeom>
          <a:solidFill>
            <a:srgbClr val="1A1A1A"/>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000" dirty="0">
                <a:latin typeface="Modern Love Caps" panose="04070805081001020A01" pitchFamily="82" charset="0"/>
              </a:rPr>
              <a:t>Cross validation accuracy score (standard deviation)</a:t>
            </a:r>
          </a:p>
        </p:txBody>
      </p:sp>
      <p:sp>
        <p:nvSpPr>
          <p:cNvPr id="19" name="TextBox 18">
            <a:extLst>
              <a:ext uri="{FF2B5EF4-FFF2-40B4-BE49-F238E27FC236}">
                <a16:creationId xmlns:a16="http://schemas.microsoft.com/office/drawing/2014/main" id="{57283CF6-1232-4B2D-A00E-9DEC5FEE1C81}"/>
              </a:ext>
            </a:extLst>
          </p:cNvPr>
          <p:cNvSpPr txBox="1"/>
          <p:nvPr/>
        </p:nvSpPr>
        <p:spPr>
          <a:xfrm>
            <a:off x="6210782" y="5581113"/>
            <a:ext cx="5271304" cy="1077218"/>
          </a:xfrm>
          <a:prstGeom prst="rect">
            <a:avLst/>
          </a:prstGeom>
          <a:noFill/>
        </p:spPr>
        <p:txBody>
          <a:bodyPr wrap="square">
            <a:spAutoFit/>
          </a:bodyPr>
          <a:lstStyle/>
          <a:p>
            <a:r>
              <a:rPr lang="en-US" sz="1600" b="1" i="0" u="none" strike="noStrike" dirty="0">
                <a:solidFill>
                  <a:srgbClr val="000000"/>
                </a:solidFill>
                <a:effectLst/>
                <a:latin typeface="Avenir Next LT Pro" panose="020B0504020202020204" pitchFamily="34" charset="0"/>
              </a:rPr>
              <a:t>Figure 1. </a:t>
            </a:r>
            <a:r>
              <a:rPr lang="en-US" sz="1600" b="0" i="0" u="none" strike="noStrike" dirty="0">
                <a:solidFill>
                  <a:srgbClr val="000000"/>
                </a:solidFill>
                <a:effectLst/>
                <a:latin typeface="Avenir Next LT Pro" panose="020B0504020202020204" pitchFamily="34" charset="0"/>
              </a:rPr>
              <a:t>This figure compares the accuracy scores of the supervised models through a box and whisker plot, with logistic regression having the greatest accuracy score.</a:t>
            </a:r>
            <a:endParaRPr lang="en-US" sz="1600" dirty="0">
              <a:latin typeface="Avenir Next LT Pro" panose="020B0504020202020204" pitchFamily="34" charset="0"/>
            </a:endParaRPr>
          </a:p>
        </p:txBody>
      </p:sp>
    </p:spTree>
    <p:extLst>
      <p:ext uri="{BB962C8B-B14F-4D97-AF65-F5344CB8AC3E}">
        <p14:creationId xmlns:p14="http://schemas.microsoft.com/office/powerpoint/2010/main" val="4015720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4544EA-D700-4AD8-A6D4-DDC095EFDB6E}"/>
              </a:ext>
            </a:extLst>
          </p:cNvPr>
          <p:cNvSpPr txBox="1"/>
          <p:nvPr/>
        </p:nvSpPr>
        <p:spPr>
          <a:xfrm>
            <a:off x="877264" y="376706"/>
            <a:ext cx="10437471" cy="923330"/>
          </a:xfrm>
          <a:prstGeom prst="rect">
            <a:avLst/>
          </a:prstGeom>
          <a:noFill/>
        </p:spPr>
        <p:txBody>
          <a:bodyPr wrap="square">
            <a:spAutoFit/>
          </a:bodyPr>
          <a:lstStyle/>
          <a:p>
            <a:r>
              <a:rPr lang="en-US" sz="5400" b="1" i="0" u="none" strike="noStrike" dirty="0">
                <a:solidFill>
                  <a:srgbClr val="1A1A1A"/>
                </a:solidFill>
                <a:effectLst/>
                <a:latin typeface="Modern Love Caps" panose="04070805081001020A01" pitchFamily="82" charset="0"/>
              </a:rPr>
              <a:t>Data Analysis: Unsupervised Modeling</a:t>
            </a:r>
            <a:endParaRPr lang="en-US" sz="5400" dirty="0">
              <a:latin typeface="Modern Love Caps" panose="04070805081001020A01" pitchFamily="82" charset="0"/>
            </a:endParaRPr>
          </a:p>
        </p:txBody>
      </p:sp>
      <p:pic>
        <p:nvPicPr>
          <p:cNvPr id="2050" name="Picture 2">
            <a:extLst>
              <a:ext uri="{FF2B5EF4-FFF2-40B4-BE49-F238E27FC236}">
                <a16:creationId xmlns:a16="http://schemas.microsoft.com/office/drawing/2014/main" id="{9C2E0994-3592-4D70-98EC-AF0D9D1B9C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632" y="1611774"/>
            <a:ext cx="5984091" cy="259562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21B8D6D-C609-4C4C-B68E-FBF1003F1E1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66" t="9139" r="6536" b="12039"/>
          <a:stretch/>
        </p:blipFill>
        <p:spPr bwMode="auto">
          <a:xfrm>
            <a:off x="6817489" y="1611774"/>
            <a:ext cx="4703903" cy="259562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3E8FE38-A078-474F-8383-FC0B87B4EADE}"/>
              </a:ext>
            </a:extLst>
          </p:cNvPr>
          <p:cNvSpPr txBox="1"/>
          <p:nvPr/>
        </p:nvSpPr>
        <p:spPr>
          <a:xfrm>
            <a:off x="471187" y="4311569"/>
            <a:ext cx="6067536" cy="1323439"/>
          </a:xfrm>
          <a:prstGeom prst="rect">
            <a:avLst/>
          </a:prstGeom>
          <a:noFill/>
        </p:spPr>
        <p:txBody>
          <a:bodyPr wrap="square">
            <a:spAutoFit/>
          </a:bodyPr>
          <a:lstStyle/>
          <a:p>
            <a:r>
              <a:rPr lang="en-US" sz="1600" b="1" i="0" u="none" strike="noStrike" dirty="0">
                <a:solidFill>
                  <a:srgbClr val="000000"/>
                </a:solidFill>
                <a:effectLst/>
                <a:latin typeface="Avenir Next LT Pro" panose="020B0504020202020204" pitchFamily="34" charset="0"/>
              </a:rPr>
              <a:t>Figure 2. </a:t>
            </a:r>
            <a:r>
              <a:rPr lang="en-US" sz="1600" b="0" i="0" u="none" strike="noStrike" dirty="0">
                <a:solidFill>
                  <a:srgbClr val="000000"/>
                </a:solidFill>
                <a:effectLst/>
                <a:latin typeface="Avenir Next LT Pro" panose="020B0504020202020204" pitchFamily="34" charset="0"/>
              </a:rPr>
              <a:t>This figure compares the variable </a:t>
            </a:r>
            <a:r>
              <a:rPr lang="en-US" sz="1600" b="0" i="1" u="none" strike="noStrike" dirty="0" err="1">
                <a:solidFill>
                  <a:srgbClr val="000000"/>
                </a:solidFill>
                <a:effectLst/>
                <a:latin typeface="Avenir Next LT Pro" panose="020B0504020202020204" pitchFamily="34" charset="0"/>
              </a:rPr>
              <a:t>entry_date_minus_date_symptoms</a:t>
            </a:r>
            <a:r>
              <a:rPr lang="en-US" sz="1600" b="0" i="0" u="none" strike="noStrike" dirty="0">
                <a:solidFill>
                  <a:srgbClr val="000000"/>
                </a:solidFill>
                <a:effectLst/>
                <a:latin typeface="Avenir Next LT Pro" panose="020B0504020202020204" pitchFamily="34" charset="0"/>
              </a:rPr>
              <a:t>, which represents the number of days the coronavirus patient had symptoms before being admitted into the hospital, with the incidence of pneumonia through an unsupervised machine learning model.</a:t>
            </a:r>
            <a:endParaRPr lang="en-US" sz="1600" dirty="0">
              <a:latin typeface="Avenir Next LT Pro" panose="020B0504020202020204" pitchFamily="34" charset="0"/>
            </a:endParaRPr>
          </a:p>
        </p:txBody>
      </p:sp>
      <p:sp>
        <p:nvSpPr>
          <p:cNvPr id="5" name="TextBox 4">
            <a:extLst>
              <a:ext uri="{FF2B5EF4-FFF2-40B4-BE49-F238E27FC236}">
                <a16:creationId xmlns:a16="http://schemas.microsoft.com/office/drawing/2014/main" id="{2F033CC2-152A-4203-A003-801B320A2CE6}"/>
              </a:ext>
            </a:extLst>
          </p:cNvPr>
          <p:cNvSpPr txBox="1"/>
          <p:nvPr/>
        </p:nvSpPr>
        <p:spPr>
          <a:xfrm>
            <a:off x="6817489" y="4311568"/>
            <a:ext cx="4703903" cy="1323439"/>
          </a:xfrm>
          <a:prstGeom prst="rect">
            <a:avLst/>
          </a:prstGeom>
          <a:noFill/>
        </p:spPr>
        <p:txBody>
          <a:bodyPr wrap="square">
            <a:spAutoFit/>
          </a:bodyPr>
          <a:lstStyle/>
          <a:p>
            <a:r>
              <a:rPr lang="en-US" sz="1600" b="1" i="0" u="none" strike="noStrike" dirty="0">
                <a:solidFill>
                  <a:srgbClr val="000000"/>
                </a:solidFill>
                <a:effectLst/>
                <a:latin typeface="Avenir Next LT Pro" panose="020B0504020202020204" pitchFamily="34" charset="0"/>
              </a:rPr>
              <a:t>Figure 3. </a:t>
            </a:r>
            <a:r>
              <a:rPr lang="en-US" sz="1600" b="0" i="0" u="none" strike="noStrike" dirty="0">
                <a:solidFill>
                  <a:srgbClr val="000000"/>
                </a:solidFill>
                <a:effectLst/>
                <a:latin typeface="Avenir Next LT Pro" panose="020B0504020202020204" pitchFamily="34" charset="0"/>
              </a:rPr>
              <a:t>This figure depicts </a:t>
            </a:r>
            <a:r>
              <a:rPr lang="en-US" sz="1600" b="0" i="1" u="none" strike="noStrike" dirty="0" err="1">
                <a:solidFill>
                  <a:srgbClr val="000000"/>
                </a:solidFill>
                <a:effectLst/>
                <a:latin typeface="Avenir Next LT Pro" panose="020B0504020202020204" pitchFamily="34" charset="0"/>
              </a:rPr>
              <a:t>entry_date_minus_date_symptoms</a:t>
            </a:r>
            <a:r>
              <a:rPr lang="en-US" sz="1600" b="0" i="1" u="none" strike="noStrike" dirty="0">
                <a:solidFill>
                  <a:srgbClr val="000000"/>
                </a:solidFill>
                <a:effectLst/>
                <a:latin typeface="Avenir Next LT Pro" panose="020B0504020202020204" pitchFamily="34" charset="0"/>
              </a:rPr>
              <a:t> </a:t>
            </a:r>
            <a:r>
              <a:rPr lang="en-US" sz="1600" b="0" i="0" u="none" strike="noStrike" dirty="0">
                <a:solidFill>
                  <a:srgbClr val="000000"/>
                </a:solidFill>
                <a:effectLst/>
                <a:latin typeface="Avenir Next LT Pro" panose="020B0504020202020204" pitchFamily="34" charset="0"/>
              </a:rPr>
              <a:t>vs. </a:t>
            </a:r>
            <a:r>
              <a:rPr lang="en-US" sz="1600" b="0" i="1" u="none" strike="noStrike" dirty="0">
                <a:solidFill>
                  <a:srgbClr val="000000"/>
                </a:solidFill>
                <a:effectLst/>
                <a:latin typeface="Avenir Next LT Pro" panose="020B0504020202020204" pitchFamily="34" charset="0"/>
              </a:rPr>
              <a:t>pneumonia</a:t>
            </a:r>
            <a:r>
              <a:rPr lang="en-US" sz="1600" b="0" i="0" u="none" strike="noStrike" dirty="0">
                <a:solidFill>
                  <a:srgbClr val="000000"/>
                </a:solidFill>
                <a:effectLst/>
                <a:latin typeface="Avenir Next LT Pro" panose="020B0504020202020204" pitchFamily="34" charset="0"/>
              </a:rPr>
              <a:t> vs. </a:t>
            </a:r>
            <a:r>
              <a:rPr lang="en-US" sz="1600" b="0" i="1" u="none" strike="noStrike" dirty="0">
                <a:solidFill>
                  <a:srgbClr val="000000"/>
                </a:solidFill>
                <a:effectLst/>
                <a:latin typeface="Avenir Next LT Pro" panose="020B0504020202020204" pitchFamily="34" charset="0"/>
              </a:rPr>
              <a:t>age</a:t>
            </a:r>
            <a:r>
              <a:rPr lang="en-US" sz="1600" b="0" i="0" u="none" strike="noStrike" dirty="0">
                <a:solidFill>
                  <a:srgbClr val="000000"/>
                </a:solidFill>
                <a:effectLst/>
                <a:latin typeface="Avenir Next LT Pro" panose="020B0504020202020204" pitchFamily="34" charset="0"/>
              </a:rPr>
              <a:t> in a 3-Dimensional graph, revealing no clear conclusion as the data is evenly distributed across variables.</a:t>
            </a:r>
            <a:endParaRPr lang="en-US" sz="1600" dirty="0">
              <a:latin typeface="Avenir Next LT Pro" panose="020B0504020202020204" pitchFamily="34" charset="0"/>
            </a:endParaRPr>
          </a:p>
        </p:txBody>
      </p:sp>
    </p:spTree>
    <p:extLst>
      <p:ext uri="{BB962C8B-B14F-4D97-AF65-F5344CB8AC3E}">
        <p14:creationId xmlns:p14="http://schemas.microsoft.com/office/powerpoint/2010/main" val="4164194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DFDBCD-C1F6-45C9-8EB5-F821A39719E3}"/>
              </a:ext>
            </a:extLst>
          </p:cNvPr>
          <p:cNvSpPr txBox="1"/>
          <p:nvPr/>
        </p:nvSpPr>
        <p:spPr>
          <a:xfrm>
            <a:off x="877264" y="446760"/>
            <a:ext cx="10437471" cy="923330"/>
          </a:xfrm>
          <a:prstGeom prst="rect">
            <a:avLst/>
          </a:prstGeom>
          <a:noFill/>
        </p:spPr>
        <p:txBody>
          <a:bodyPr wrap="square">
            <a:spAutoFit/>
          </a:bodyPr>
          <a:lstStyle/>
          <a:p>
            <a:pPr algn="ctr"/>
            <a:r>
              <a:rPr lang="en-US" sz="5400" b="1" i="0" u="none" strike="noStrike" dirty="0">
                <a:solidFill>
                  <a:srgbClr val="1A1A1A"/>
                </a:solidFill>
                <a:effectLst/>
                <a:latin typeface="Modern Love Caps" panose="04070805081001020A01" pitchFamily="82" charset="0"/>
              </a:rPr>
              <a:t>Data Analysis: PCA</a:t>
            </a:r>
            <a:endParaRPr lang="en-US" sz="5400" dirty="0">
              <a:latin typeface="Modern Love Caps" panose="04070805081001020A01" pitchFamily="82" charset="0"/>
            </a:endParaRPr>
          </a:p>
        </p:txBody>
      </p:sp>
      <p:pic>
        <p:nvPicPr>
          <p:cNvPr id="3074" name="Picture 2">
            <a:extLst>
              <a:ext uri="{FF2B5EF4-FFF2-40B4-BE49-F238E27FC236}">
                <a16:creationId xmlns:a16="http://schemas.microsoft.com/office/drawing/2014/main" id="{108B171D-48CB-4F29-BD27-253BBE4775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368" y="1461838"/>
            <a:ext cx="5870840" cy="255860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EE18958-8547-4EC3-B4D4-266BE5D2CB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71" r="8877"/>
          <a:stretch/>
        </p:blipFill>
        <p:spPr bwMode="auto">
          <a:xfrm>
            <a:off x="6472980" y="2292836"/>
            <a:ext cx="5378652" cy="255860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32D1FCB-D3E9-4AFB-983A-BD237BFC1F72}"/>
              </a:ext>
            </a:extLst>
          </p:cNvPr>
          <p:cNvSpPr txBox="1"/>
          <p:nvPr/>
        </p:nvSpPr>
        <p:spPr>
          <a:xfrm>
            <a:off x="340368" y="4111609"/>
            <a:ext cx="5870840" cy="830997"/>
          </a:xfrm>
          <a:prstGeom prst="rect">
            <a:avLst/>
          </a:prstGeom>
          <a:noFill/>
        </p:spPr>
        <p:txBody>
          <a:bodyPr wrap="square">
            <a:spAutoFit/>
          </a:bodyPr>
          <a:lstStyle/>
          <a:p>
            <a:r>
              <a:rPr lang="en-US" sz="1600" b="1" i="0" u="none" strike="noStrike" dirty="0">
                <a:solidFill>
                  <a:srgbClr val="000000"/>
                </a:solidFill>
                <a:effectLst/>
                <a:latin typeface="Avenir Next LT Pro" panose="020B0504020202020204" pitchFamily="34" charset="0"/>
              </a:rPr>
              <a:t>Figure 4. </a:t>
            </a:r>
            <a:r>
              <a:rPr lang="en-US" sz="1600" b="0" i="0" u="none" strike="noStrike" dirty="0">
                <a:solidFill>
                  <a:srgbClr val="000000"/>
                </a:solidFill>
                <a:effectLst/>
                <a:latin typeface="Avenir Next LT Pro" panose="020B0504020202020204" pitchFamily="34" charset="0"/>
              </a:rPr>
              <a:t>This figure portrays the step in PCA analysis where we found the appropriate value of K, 6, for use in the K-means model based on the value of inertia.</a:t>
            </a:r>
            <a:endParaRPr lang="en-US" sz="1600" dirty="0">
              <a:latin typeface="Avenir Next LT Pro" panose="020B0504020202020204" pitchFamily="34" charset="0"/>
            </a:endParaRPr>
          </a:p>
        </p:txBody>
      </p:sp>
      <p:sp>
        <p:nvSpPr>
          <p:cNvPr id="5" name="TextBox 4">
            <a:extLst>
              <a:ext uri="{FF2B5EF4-FFF2-40B4-BE49-F238E27FC236}">
                <a16:creationId xmlns:a16="http://schemas.microsoft.com/office/drawing/2014/main" id="{0C60BF13-60AA-423C-B26F-96E48E872000}"/>
              </a:ext>
            </a:extLst>
          </p:cNvPr>
          <p:cNvSpPr txBox="1"/>
          <p:nvPr/>
        </p:nvSpPr>
        <p:spPr>
          <a:xfrm>
            <a:off x="6472980" y="4942606"/>
            <a:ext cx="5378652" cy="830997"/>
          </a:xfrm>
          <a:prstGeom prst="rect">
            <a:avLst/>
          </a:prstGeom>
          <a:noFill/>
        </p:spPr>
        <p:txBody>
          <a:bodyPr wrap="square">
            <a:spAutoFit/>
          </a:bodyPr>
          <a:lstStyle/>
          <a:p>
            <a:r>
              <a:rPr lang="en-US" sz="1600" b="1" i="0" u="none" strike="noStrike" dirty="0">
                <a:solidFill>
                  <a:srgbClr val="000000"/>
                </a:solidFill>
                <a:effectLst/>
                <a:latin typeface="Avenir Next LT Pro" panose="020B0504020202020204" pitchFamily="34" charset="0"/>
              </a:rPr>
              <a:t>Figure 5. </a:t>
            </a:r>
            <a:r>
              <a:rPr lang="en-US" sz="1600" b="0" i="0" u="none" strike="noStrike" dirty="0">
                <a:solidFill>
                  <a:srgbClr val="000000"/>
                </a:solidFill>
                <a:effectLst/>
                <a:latin typeface="Avenir Next LT Pro" panose="020B0504020202020204" pitchFamily="34" charset="0"/>
              </a:rPr>
              <a:t>This figure shows an example of an ambiguous plot comparing principal components 1 and 2 together based on nine classes.</a:t>
            </a:r>
            <a:endParaRPr lang="en-US" sz="1600" dirty="0">
              <a:latin typeface="Avenir Next LT Pro" panose="020B0504020202020204" pitchFamily="34" charset="0"/>
            </a:endParaRPr>
          </a:p>
        </p:txBody>
      </p:sp>
    </p:spTree>
    <p:extLst>
      <p:ext uri="{BB962C8B-B14F-4D97-AF65-F5344CB8AC3E}">
        <p14:creationId xmlns:p14="http://schemas.microsoft.com/office/powerpoint/2010/main" val="3831349236"/>
      </p:ext>
    </p:extLst>
  </p:cSld>
  <p:clrMapOvr>
    <a:masterClrMapping/>
  </p:clrMapOvr>
</p:sld>
</file>

<file path=ppt/theme/theme1.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font script="Jpan" typeface="メイリオ"/>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ECD25A4C-D97E-4C12-84B1-63580BFFAE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4353</TotalTime>
  <Words>2383</Words>
  <Application>Microsoft Office PowerPoint</Application>
  <PresentationFormat>Widescreen</PresentationFormat>
  <Paragraphs>229</Paragraphs>
  <Slides>14</Slides>
  <Notes>14</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Arial</vt:lpstr>
      <vt:lpstr>Assistant</vt:lpstr>
      <vt:lpstr>Avenir Next LT Pro</vt:lpstr>
      <vt:lpstr>Calibri</vt:lpstr>
      <vt:lpstr>Century Schoolbook</vt:lpstr>
      <vt:lpstr>Comfortaa</vt:lpstr>
      <vt:lpstr>Corbel</vt:lpstr>
      <vt:lpstr>Modern Love Caps</vt:lpstr>
      <vt:lpstr>Roboto</vt:lpstr>
      <vt:lpstr>Headlines</vt:lpstr>
      <vt:lpstr>PowerPoint Presentation</vt:lpstr>
      <vt:lpstr>Table of Contents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Nathania Rockwood</dc:creator>
  <cp:lastModifiedBy>Nathania Rockwood</cp:lastModifiedBy>
  <cp:revision>46</cp:revision>
  <dcterms:created xsi:type="dcterms:W3CDTF">2020-08-15T05:49:19Z</dcterms:created>
  <dcterms:modified xsi:type="dcterms:W3CDTF">2020-08-20T02:40:11Z</dcterms:modified>
</cp:coreProperties>
</file>